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ink/ink1.xml" ContentType="application/inkml+xml"/>
  <Override PartName="/ppt/ink/ink2.xml" ContentType="application/inkml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27"/>
  </p:notesMasterIdLst>
  <p:handoutMasterIdLst>
    <p:handoutMasterId r:id="rId28"/>
  </p:handoutMasterIdLst>
  <p:sldIdLst>
    <p:sldId id="276" r:id="rId5"/>
    <p:sldId id="282" r:id="rId6"/>
    <p:sldId id="266" r:id="rId7"/>
    <p:sldId id="268" r:id="rId8"/>
    <p:sldId id="262" r:id="rId9"/>
    <p:sldId id="265" r:id="rId10"/>
    <p:sldId id="269" r:id="rId11"/>
    <p:sldId id="274" r:id="rId12"/>
    <p:sldId id="275" r:id="rId13"/>
    <p:sldId id="256" r:id="rId14"/>
    <p:sldId id="267" r:id="rId15"/>
    <p:sldId id="277" r:id="rId16"/>
    <p:sldId id="264" r:id="rId17"/>
    <p:sldId id="278" r:id="rId18"/>
    <p:sldId id="281" r:id="rId19"/>
    <p:sldId id="285" r:id="rId20"/>
    <p:sldId id="271" r:id="rId21"/>
    <p:sldId id="272" r:id="rId22"/>
    <p:sldId id="280" r:id="rId23"/>
    <p:sldId id="286" r:id="rId24"/>
    <p:sldId id="279" r:id="rId25"/>
    <p:sldId id="284" r:id="rId26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99"/>
    <a:srgbClr val="3333D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35930A8-3DBF-4219-9349-01CA2FED32AE}" v="21" dt="2023-09-27T14:31:27.93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779" autoAdjust="0"/>
    <p:restoredTop sz="94709" autoAdjust="0"/>
  </p:normalViewPr>
  <p:slideViewPr>
    <p:cSldViewPr>
      <p:cViewPr varScale="1">
        <p:scale>
          <a:sx n="78" d="100"/>
          <a:sy n="78" d="100"/>
        </p:scale>
        <p:origin x="1152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Relationship Id="rId8" Type="http://schemas.openxmlformats.org/officeDocument/2006/relationships/slide" Target="slides/slide4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CABCEEFF-AEBF-44C6-9EA0-F0E7CA831988}" type="datetimeFigureOut">
              <a:rPr lang="en-US" smtClean="0"/>
              <a:t>10/5/2023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03486460-568C-4458-9E17-3FF72D933D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385965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</inkml:traceFormat>
        <inkml:channelProperties>
          <inkml:channelProperty channel="X" name="resolution" value="28.34025" units="1/cm"/>
          <inkml:channelProperty channel="Y" name="resolution" value="28.33948" units="1/cm"/>
        </inkml:channelProperties>
      </inkml:inkSource>
      <inkml:timestamp xml:id="ts0" timeString="2017-10-18T16:49:10.621"/>
    </inkml:context>
    <inkml:brush xml:id="br0">
      <inkml:brushProperty name="width" value="0.05292" units="cm"/>
      <inkml:brushProperty name="height" value="0.05292" units="cm"/>
      <inkml:brushProperty name="color" value="#0000FF"/>
    </inkml:brush>
  </inkml:definitions>
  <inkml:trace contextRef="#ctx0" brushRef="#br0">11361 9128,'0'0,"0"0,24 0,26 0,0 0,74-25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28.36565" units="1/cm"/>
          <inkml:channelProperty channel="Y" name="resolution" value="28.33948" units="1/cm"/>
        </inkml:channelProperties>
      </inkml:inkSource>
      <inkml:timestamp xml:id="ts0" timeString="2017-10-18T17:11:56.165"/>
    </inkml:context>
    <inkml:brush xml:id="br0">
      <inkml:brushProperty name="width" value="0.05292" units="cm"/>
      <inkml:brushProperty name="height" value="0.05292" units="cm"/>
      <inkml:brushProperty name="color" value="#0000FF"/>
    </inkml:brush>
  </inkml:definitions>
  <inkml:trace contextRef="#ctx0" brushRef="#br0">5705 18455</inkml:trace>
  <inkml:trace contextRef="#ctx0" brushRef="#br0" timeOffset="4429.84">7069 18504</inkml:trace>
  <inkml:trace contextRef="#ctx0" brushRef="#br0" timeOffset="7338.64">7069 18504</inkml:trace>
  <inkml:trace contextRef="#ctx0" brushRef="#br0" timeOffset="12211.37">8012 18331</inkml:trace>
  <inkml:trace contextRef="#ctx0" brushRef="#br0" timeOffset="12468.88">8012 18331</inkml:trace>
  <inkml:trace contextRef="#ctx0" brushRef="#br0" timeOffset="16305.54">8012 18331</inkml:trace>
  <inkml:trace contextRef="#ctx0" brushRef="#br0" timeOffset="18396.72">8012 18331</inkml:trace>
  <inkml:trace contextRef="#ctx0" brushRef="#br0" timeOffset="20636.18">8012 18331</inkml:trace>
  <inkml:trace contextRef="#ctx0" brushRef="#br0" timeOffset="21898.71">8012 18331</inkml:trace>
  <inkml:trace contextRef="#ctx0" brushRef="#br0" timeOffset="22145.2">8012 18331</inkml:trace>
  <inkml:trace contextRef="#ctx0" brushRef="#br0" timeOffset="22412.73">8012 18331</inkml:trace>
  <inkml:trace contextRef="#ctx0" brushRef="#br0" timeOffset="34013.89">5705 18405</inkml:trace>
  <inkml:trace contextRef="#ctx0" brushRef="#br0" timeOffset="34900.65">5705 18405</inkml:trace>
  <inkml:trace contextRef="#ctx0" brushRef="#br0" timeOffset="35810.47">5705 18405</inkml:trace>
  <inkml:trace contextRef="#ctx0" brushRef="#br0" timeOffset="37003.86">5705 18405</inkml:trace>
  <inkml:trace contextRef="#ctx0" brushRef="#br0" timeOffset="37220.28">5705 18405</inkml:trace>
  <inkml:trace contextRef="#ctx0" brushRef="#br0" timeOffset="37466.78">5705 18405</inkml:trace>
  <inkml:trace contextRef="#ctx0" brushRef="#br0" timeOffset="37758.36">5705 18405</inkml:trace>
  <inkml:trace contextRef="#ctx0" brushRef="#br0" timeOffset="38129.1">5705 18405</inkml:trace>
  <inkml:trace contextRef="#ctx0" brushRef="#br0" timeOffset="38383.61">5705 18405</inkml:trace>
  <inkml:trace contextRef="#ctx0" brushRef="#br0" timeOffset="56495.75">8632 18430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BF738A1F-93DC-4CD6-955A-4E89E83693EF}" type="datetimeFigureOut">
              <a:rPr lang="en-US" smtClean="0"/>
              <a:pPr/>
              <a:t>10/5/2023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F30AB51D-873F-4C41-A801-7096938B10B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73152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0AB51D-873F-4C41-A801-7096938B10BD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44065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0AB51D-873F-4C41-A801-7096938B10BD}" type="slidenum">
              <a:rPr lang="en-US" smtClean="0"/>
              <a:pPr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33086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0AB51D-873F-4C41-A801-7096938B10BD}" type="slidenum">
              <a:rPr lang="en-US" smtClean="0"/>
              <a:pPr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56462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7EE573-A011-4E43-B657-33A603B5314A}" type="datetimeFigureOut">
              <a:rPr lang="en-US" smtClean="0"/>
              <a:pPr/>
              <a:t>10/5/2023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D013AF-8303-4F77-8089-0DB3E54910D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7EE573-A011-4E43-B657-33A603B5314A}" type="datetimeFigureOut">
              <a:rPr lang="en-US" smtClean="0"/>
              <a:pPr/>
              <a:t>10/5/2023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D013AF-8303-4F77-8089-0DB3E54910D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7EE573-A011-4E43-B657-33A603B5314A}" type="datetimeFigureOut">
              <a:rPr lang="en-US" smtClean="0"/>
              <a:pPr/>
              <a:t>10/5/2023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D013AF-8303-4F77-8089-0DB3E54910D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7EE573-A011-4E43-B657-33A603B5314A}" type="datetimeFigureOut">
              <a:rPr lang="en-US" smtClean="0"/>
              <a:pPr/>
              <a:t>10/5/2023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D013AF-8303-4F77-8089-0DB3E54910D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7EE573-A011-4E43-B657-33A603B5314A}" type="datetimeFigureOut">
              <a:rPr lang="en-US" smtClean="0"/>
              <a:pPr/>
              <a:t>10/5/2023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D013AF-8303-4F77-8089-0DB3E54910D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7EE573-A011-4E43-B657-33A603B5314A}" type="datetimeFigureOut">
              <a:rPr lang="en-US" smtClean="0"/>
              <a:pPr/>
              <a:t>10/5/2023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D013AF-8303-4F77-8089-0DB3E54910D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7EE573-A011-4E43-B657-33A603B5314A}" type="datetimeFigureOut">
              <a:rPr lang="en-US" smtClean="0"/>
              <a:pPr/>
              <a:t>10/5/2023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D013AF-8303-4F77-8089-0DB3E54910D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7EE573-A011-4E43-B657-33A603B5314A}" type="datetimeFigureOut">
              <a:rPr lang="en-US" smtClean="0"/>
              <a:pPr/>
              <a:t>10/5/2023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D013AF-8303-4F77-8089-0DB3E54910D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7EE573-A011-4E43-B657-33A603B5314A}" type="datetimeFigureOut">
              <a:rPr lang="en-US" smtClean="0"/>
              <a:pPr/>
              <a:t>10/5/2023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D013AF-8303-4F77-8089-0DB3E54910D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7EE573-A011-4E43-B657-33A603B5314A}" type="datetimeFigureOut">
              <a:rPr lang="en-US" smtClean="0"/>
              <a:pPr/>
              <a:t>10/5/2023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D013AF-8303-4F77-8089-0DB3E54910D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7EE573-A011-4E43-B657-33A603B5314A}" type="datetimeFigureOut">
              <a:rPr lang="en-US" smtClean="0"/>
              <a:pPr/>
              <a:t>10/5/2023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D013AF-8303-4F77-8089-0DB3E54910D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7EE573-A011-4E43-B657-33A603B5314A}" type="datetimeFigureOut">
              <a:rPr lang="en-US" smtClean="0"/>
              <a:pPr/>
              <a:t>10/5/2023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D013AF-8303-4F77-8089-0DB3E54910D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hyperlink" Target="Discover%20Your%20Future:%20Choice%20Application%202019" TargetMode="External"/><Relationship Id="rId3" Type="http://schemas.openxmlformats.org/officeDocument/2006/relationships/image" Target="../media/image3.png"/><Relationship Id="rId7" Type="http://schemas.openxmlformats.org/officeDocument/2006/relationships/image" Target="../media/image5.em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customXml" Target="../ink/ink1.xml"/><Relationship Id="rId5" Type="http://schemas.openxmlformats.org/officeDocument/2006/relationships/image" Target="../media/image4.jpg"/><Relationship Id="rId4" Type="http://schemas.openxmlformats.org/officeDocument/2006/relationships/hyperlink" Target="https://vimeo.com/56111494" TargetMode="External"/><Relationship Id="rId9" Type="http://schemas.openxmlformats.org/officeDocument/2006/relationships/hyperlink" Target="https://www.pcsb.org/Page/837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wUobuVKDt4U" TargetMode="External"/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1.png"/><Relationship Id="rId4" Type="http://schemas.openxmlformats.org/officeDocument/2006/relationships/hyperlink" Target="https://www.pcsb.org/domain/2600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hyperlink" Target="http://www.countryside-hs.pinellas.k12.fl.us/index.php/component/banners/click/14" TargetMode="Externa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7.svg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tqqXiz6l9Aw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www.pcsb.org/domain/2547" TargetMode="External"/><Relationship Id="rId5" Type="http://schemas.openxmlformats.org/officeDocument/2006/relationships/image" Target="../media/image39.jpeg"/><Relationship Id="rId4" Type="http://schemas.openxmlformats.org/officeDocument/2006/relationships/image" Target="../media/image38.gi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jzS5woHHICY&amp;feature=youtu.be" TargetMode="External"/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www.pcsb.org/techhigh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Relationship Id="rId5" Type="http://schemas.openxmlformats.org/officeDocument/2006/relationships/hyperlink" Target="https://www.pcsb.org/domain/2479" TargetMode="External"/><Relationship Id="rId4" Type="http://schemas.openxmlformats.org/officeDocument/2006/relationships/image" Target="../media/image43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hyperlink" Target="https://www.pcsb.org/domain/2480" TargetMode="Externa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hyperlink" Target="List%20of%20Career%20Academy%20with%20Websites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6.svg"/><Relationship Id="rId3" Type="http://schemas.openxmlformats.org/officeDocument/2006/relationships/image" Target="../media/image6.svg"/><Relationship Id="rId7" Type="http://schemas.openxmlformats.org/officeDocument/2006/relationships/image" Target="../media/image10.svg"/><Relationship Id="rId12" Type="http://schemas.openxmlformats.org/officeDocument/2006/relationships/image" Target="../media/image15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11" Type="http://schemas.openxmlformats.org/officeDocument/2006/relationships/image" Target="../media/image14.svg"/><Relationship Id="rId5" Type="http://schemas.openxmlformats.org/officeDocument/2006/relationships/image" Target="../media/image8.svg"/><Relationship Id="rId10" Type="http://schemas.openxmlformats.org/officeDocument/2006/relationships/image" Target="../media/image13.png"/><Relationship Id="rId4" Type="http://schemas.openxmlformats.org/officeDocument/2006/relationships/image" Target="../media/image7.png"/><Relationship Id="rId9" Type="http://schemas.openxmlformats.org/officeDocument/2006/relationships/image" Target="../media/image12.svg"/><Relationship Id="rId14" Type="http://schemas.openxmlformats.org/officeDocument/2006/relationships/image" Target="../media/image17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hyperlink" Target="https://new.express.adobe.com/webpage/CfQFSjINwML6p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0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About%20IB" TargetMode="External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www.pcsb.org/domain/2908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csb.org/domain/2750" TargetMode="External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www.pcsb.org/site/Default.aspx?PageID=8396" TargetMode="Externa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3" Type="http://schemas.openxmlformats.org/officeDocument/2006/relationships/image" Target="../media/image21.jpg"/><Relationship Id="rId7" Type="http://schemas.openxmlformats.org/officeDocument/2006/relationships/hyperlink" Target="https://www.pcsb.org/domain/2746" TargetMode="External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Relationship Id="rId6" Type="http://schemas.openxmlformats.org/officeDocument/2006/relationships/hyperlink" Target="Criminal%20Justice%20Academy%20Video" TargetMode="External"/><Relationship Id="rId5" Type="http://schemas.openxmlformats.org/officeDocument/2006/relationships/hyperlink" Target="https://www.youtube.com/watch?v=DKmet1H9q7Y&amp;feature=youtu.be" TargetMode="External"/><Relationship Id="rId4" Type="http://schemas.openxmlformats.org/officeDocument/2006/relationships/image" Target="../media/image2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Relationship Id="rId5" Type="http://schemas.openxmlformats.org/officeDocument/2006/relationships/hyperlink" Target="https://www.pcsb.org/domain/1225" TargetMode="External"/><Relationship Id="rId4" Type="http://schemas.openxmlformats.org/officeDocument/2006/relationships/hyperlink" Target="https://www.pcsb.org/Page/34826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csb.org/domain/3314" TargetMode="External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hyperlink" Target="https://www.pcsb.org/domain/2548" TargetMode="Externa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pcsb.org/domain/2747" TargetMode="External"/><Relationship Id="rId3" Type="http://schemas.openxmlformats.org/officeDocument/2006/relationships/image" Target="../media/image29.jpeg"/><Relationship Id="rId7" Type="http://schemas.openxmlformats.org/officeDocument/2006/relationships/hyperlink" Target="Disaster%20Day%202019" TargetMode="External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emf"/><Relationship Id="rId5" Type="http://schemas.openxmlformats.org/officeDocument/2006/relationships/customXml" Target="../ink/ink2.xml"/><Relationship Id="rId4" Type="http://schemas.openxmlformats.org/officeDocument/2006/relationships/hyperlink" Target="https://vimeo.com/96194730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t3.gstatic.com/images?q=tbn:ANd9GcSr0p0FQE0uAuMzkx7Kk4Ov2Txq-2cNumLAkciJ-Nm0OCDopAu1:o.aolcdn.com/dims-shared/dims3/PATCH/format/jpg/quality/82/resize/393x295/http://hss-prod.hss.aol.com/hss/storage/patch/22cba6f5f297ddb19a1c96a47bc2e20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509334"/>
            <a:ext cx="3364149" cy="2519865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2501" y="-95823"/>
            <a:ext cx="5858998" cy="2570963"/>
          </a:xfrm>
          <a:prstGeom prst="rect">
            <a:avLst/>
          </a:prstGeom>
        </p:spPr>
      </p:pic>
      <p:sp>
        <p:nvSpPr>
          <p:cNvPr id="7" name="Rectangle 6">
            <a:hlinkClick r:id="rId4"/>
          </p:cNvPr>
          <p:cNvSpPr/>
          <p:nvPr/>
        </p:nvSpPr>
        <p:spPr>
          <a:xfrm>
            <a:off x="1605822" y="5226113"/>
            <a:ext cx="7067521" cy="138499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84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CLASS of 2028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8858" y="2520577"/>
            <a:ext cx="4510029" cy="1871662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2" name="Ink 1"/>
              <p14:cNvContentPartPr/>
              <p14:nvPr/>
            </p14:nvContentPartPr>
            <p14:xfrm>
              <a:off x="4089960" y="3277080"/>
              <a:ext cx="89640" cy="936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4080600" y="3267720"/>
                <a:ext cx="108360" cy="28080"/>
              </a:xfrm>
              <a:prstGeom prst="rect">
                <a:avLst/>
              </a:prstGeom>
            </p:spPr>
          </p:pic>
        </mc:Fallback>
      </mc:AlternateContent>
      <p:sp>
        <p:nvSpPr>
          <p:cNvPr id="6" name="Rectangle 5">
            <a:extLst>
              <a:ext uri="{FF2B5EF4-FFF2-40B4-BE49-F238E27FC236}">
                <a16:creationId xmlns:a16="http://schemas.microsoft.com/office/drawing/2014/main" id="{5CC11D67-8BF1-4447-975B-8F3015C75248}"/>
              </a:ext>
            </a:extLst>
          </p:cNvPr>
          <p:cNvSpPr/>
          <p:nvPr/>
        </p:nvSpPr>
        <p:spPr>
          <a:xfrm>
            <a:off x="9753600" y="6426442"/>
            <a:ext cx="456342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hlinkClick r:id="rId8"/>
              </a:rPr>
              <a:t>Discover Your Future: Choice Application 2019</a:t>
            </a:r>
            <a:r>
              <a:rPr lang="en-US" dirty="0"/>
              <a:t> 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96775723-1C6E-4A1C-BBD4-0944D9F28953}"/>
              </a:ext>
            </a:extLst>
          </p:cNvPr>
          <p:cNvSpPr/>
          <p:nvPr/>
        </p:nvSpPr>
        <p:spPr>
          <a:xfrm>
            <a:off x="4754852" y="4844533"/>
            <a:ext cx="248414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aseline="-25000" dirty="0">
                <a:hlinkClick r:id="rId9"/>
              </a:rPr>
              <a:t>https://www.pcsb.org/Page/837</a:t>
            </a:r>
            <a:endParaRPr lang="en-US" baseline="-25000" dirty="0"/>
          </a:p>
        </p:txBody>
      </p:sp>
    </p:spTree>
    <p:extLst>
      <p:ext uri="{BB962C8B-B14F-4D97-AF65-F5344CB8AC3E}">
        <p14:creationId xmlns:p14="http://schemas.microsoft.com/office/powerpoint/2010/main" val="6039843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lakewood_CAT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381000"/>
            <a:ext cx="4366701" cy="290697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3" name="Rectangle 22"/>
          <p:cNvSpPr/>
          <p:nvPr/>
        </p:nvSpPr>
        <p:spPr>
          <a:xfrm rot="20952966">
            <a:off x="403811" y="481931"/>
            <a:ext cx="3810000" cy="3046988"/>
          </a:xfrm>
          <a:prstGeom prst="rect">
            <a:avLst/>
          </a:prstGeom>
          <a:solidFill>
            <a:srgbClr val="FFFF99"/>
          </a:solidFill>
          <a:ln>
            <a:solidFill>
              <a:schemeClr val="tx1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8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Center for Advanced Technologies (CAT)</a:t>
            </a:r>
          </a:p>
        </p:txBody>
      </p:sp>
      <p:grpSp>
        <p:nvGrpSpPr>
          <p:cNvPr id="19" name="Group 18"/>
          <p:cNvGrpSpPr/>
          <p:nvPr/>
        </p:nvGrpSpPr>
        <p:grpSpPr>
          <a:xfrm>
            <a:off x="458693" y="3537466"/>
            <a:ext cx="6006355" cy="3200400"/>
            <a:chOff x="2133599" y="3455173"/>
            <a:chExt cx="4800602" cy="2514600"/>
          </a:xfrm>
        </p:grpSpPr>
        <p:sp>
          <p:nvSpPr>
            <p:cNvPr id="5" name="Rectangle 4"/>
            <p:cNvSpPr/>
            <p:nvPr/>
          </p:nvSpPr>
          <p:spPr>
            <a:xfrm>
              <a:off x="2133599" y="3455173"/>
              <a:ext cx="4800600" cy="2514600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000" dirty="0">
                  <a:solidFill>
                    <a:schemeClr val="tx1"/>
                  </a:solidFill>
                </a:rPr>
                <a:t>Lakewood High School</a:t>
              </a:r>
            </a:p>
            <a:p>
              <a:pPr algn="ctr"/>
              <a:endParaRPr lang="en-US" sz="3000" dirty="0">
                <a:solidFill>
                  <a:schemeClr val="tx1"/>
                </a:solidFill>
              </a:endParaRPr>
            </a:p>
            <a:p>
              <a:pPr algn="ctr"/>
              <a:endParaRPr lang="en-US" sz="3000" dirty="0">
                <a:solidFill>
                  <a:schemeClr val="tx1"/>
                </a:solidFill>
              </a:endParaRPr>
            </a:p>
            <a:p>
              <a:pPr algn="ctr"/>
              <a:endParaRPr lang="en-US" sz="3000" dirty="0">
                <a:solidFill>
                  <a:schemeClr val="tx1"/>
                </a:solidFill>
              </a:endParaRPr>
            </a:p>
            <a:p>
              <a:pPr algn="ctr"/>
              <a:endParaRPr lang="en-US" sz="3000" dirty="0">
                <a:solidFill>
                  <a:schemeClr val="tx1"/>
                </a:solidFill>
              </a:endParaRPr>
            </a:p>
            <a:p>
              <a:pPr algn="ctr"/>
              <a:endParaRPr lang="en-US" sz="3000" dirty="0">
                <a:solidFill>
                  <a:schemeClr val="tx1"/>
                </a:solidFill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>
              <a:off x="2133600" y="4114800"/>
              <a:ext cx="4800600" cy="158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2133600" y="3960812"/>
              <a:ext cx="4800600" cy="1588"/>
            </a:xfrm>
            <a:prstGeom prst="line">
              <a:avLst/>
            </a:prstGeom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>
              <a:off x="2133600" y="4343400"/>
              <a:ext cx="4800600" cy="158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>
              <a:off x="2133600" y="4572000"/>
              <a:ext cx="4800600" cy="158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>
              <a:off x="2133600" y="4712473"/>
              <a:ext cx="4800600" cy="158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>
              <a:off x="2133600" y="4951959"/>
              <a:ext cx="4800600" cy="158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>
              <a:off x="2133601" y="5131573"/>
              <a:ext cx="4800600" cy="158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>
              <a:off x="2133600" y="5369471"/>
              <a:ext cx="4800600" cy="158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2133600" y="5728699"/>
              <a:ext cx="4800600" cy="158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0" name="Oval 19"/>
          <p:cNvSpPr/>
          <p:nvPr/>
        </p:nvSpPr>
        <p:spPr>
          <a:xfrm>
            <a:off x="1981200" y="533400"/>
            <a:ext cx="228600" cy="2286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Oval 21"/>
          <p:cNvSpPr/>
          <p:nvPr/>
        </p:nvSpPr>
        <p:spPr>
          <a:xfrm>
            <a:off x="6680200" y="3695700"/>
            <a:ext cx="228600" cy="228600"/>
          </a:xfrm>
          <a:prstGeom prst="ellips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555834" y="4324052"/>
            <a:ext cx="5338482" cy="21852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700" dirty="0"/>
              <a:t>Founded in 1990, the Center for Advanced Technologies, or CAT, is one of the most well-known </a:t>
            </a:r>
            <a:r>
              <a:rPr lang="en-US" sz="1700" b="1" dirty="0"/>
              <a:t>mathematics, science, and computer education magnet programs </a:t>
            </a:r>
            <a:r>
              <a:rPr lang="en-US" sz="1700" dirty="0"/>
              <a:t>in Pinellas County. </a:t>
            </a:r>
          </a:p>
          <a:p>
            <a:r>
              <a:rPr lang="en-US" sz="1700" dirty="0"/>
              <a:t>Choose from 3 different Pathways:</a:t>
            </a:r>
          </a:p>
          <a:p>
            <a:r>
              <a:rPr lang="en-US" sz="1700" dirty="0"/>
              <a:t>	- Robotics</a:t>
            </a:r>
          </a:p>
          <a:p>
            <a:r>
              <a:rPr lang="en-US" sz="1700" dirty="0"/>
              <a:t>	- Artificial Intelligence</a:t>
            </a:r>
          </a:p>
          <a:p>
            <a:r>
              <a:rPr lang="en-US" sz="1700" dirty="0"/>
              <a:t>	- Content Creation</a:t>
            </a:r>
          </a:p>
        </p:txBody>
      </p:sp>
      <p:sp>
        <p:nvSpPr>
          <p:cNvPr id="25" name="Oval 24"/>
          <p:cNvSpPr/>
          <p:nvPr/>
        </p:nvSpPr>
        <p:spPr>
          <a:xfrm>
            <a:off x="6781800" y="457200"/>
            <a:ext cx="228600" cy="228600"/>
          </a:xfrm>
          <a:prstGeom prst="ellips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26" name="Straight Connector 25"/>
          <p:cNvCxnSpPr/>
          <p:nvPr/>
        </p:nvCxnSpPr>
        <p:spPr>
          <a:xfrm>
            <a:off x="422780" y="6207831"/>
            <a:ext cx="6006352" cy="202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Oval 20"/>
          <p:cNvSpPr/>
          <p:nvPr/>
        </p:nvSpPr>
        <p:spPr>
          <a:xfrm>
            <a:off x="1290918" y="3695700"/>
            <a:ext cx="228600" cy="228600"/>
          </a:xfrm>
          <a:prstGeom prst="ellips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extBox 3">
            <a:hlinkClick r:id="rId3"/>
            <a:extLst>
              <a:ext uri="{FF2B5EF4-FFF2-40B4-BE49-F238E27FC236}">
                <a16:creationId xmlns:a16="http://schemas.microsoft.com/office/drawing/2014/main" id="{F026BF59-34CF-4F65-AFA9-7BF760ABA33C}"/>
              </a:ext>
            </a:extLst>
          </p:cNvPr>
          <p:cNvSpPr txBox="1"/>
          <p:nvPr/>
        </p:nvSpPr>
        <p:spPr>
          <a:xfrm>
            <a:off x="7440191" y="6368534"/>
            <a:ext cx="17197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CAT Video</a:t>
            </a:r>
          </a:p>
        </p:txBody>
      </p:sp>
      <p:sp>
        <p:nvSpPr>
          <p:cNvPr id="3" name="AutoShape 2" descr="pic_0016">
            <a:extLst>
              <a:ext uri="{FF2B5EF4-FFF2-40B4-BE49-F238E27FC236}">
                <a16:creationId xmlns:a16="http://schemas.microsoft.com/office/drawing/2014/main" id="{95E3138F-1FED-417C-A591-4A810E5F4444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AutoShape 4" descr="pic_0016">
            <a:extLst>
              <a:ext uri="{FF2B5EF4-FFF2-40B4-BE49-F238E27FC236}">
                <a16:creationId xmlns:a16="http://schemas.microsoft.com/office/drawing/2014/main" id="{BB6FB040-A9C8-4A5A-B65F-B89275CBE670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572000" y="34290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AutoShape 6" descr="pic_0016">
            <a:extLst>
              <a:ext uri="{FF2B5EF4-FFF2-40B4-BE49-F238E27FC236}">
                <a16:creationId xmlns:a16="http://schemas.microsoft.com/office/drawing/2014/main" id="{3A47B4F8-46A6-497E-98FF-3DDF2B40FB52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724400" y="35814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05A736D9-3F13-1837-1336-98EED491408F}"/>
              </a:ext>
            </a:extLst>
          </p:cNvPr>
          <p:cNvSpPr txBox="1"/>
          <p:nvPr/>
        </p:nvSpPr>
        <p:spPr>
          <a:xfrm>
            <a:off x="2243191" y="6461808"/>
            <a:ext cx="458227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hlinkClick r:id="rId4"/>
              </a:rPr>
              <a:t>https://www.pcsb.org/domain/2600</a:t>
            </a:r>
            <a:r>
              <a:rPr lang="en-US" dirty="0"/>
              <a:t> </a:t>
            </a:r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3CF76DD7-93B4-6DA1-40E6-29CC8F5FF021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r="10615"/>
          <a:stretch/>
        </p:blipFill>
        <p:spPr>
          <a:xfrm>
            <a:off x="6172533" y="3584203"/>
            <a:ext cx="2594050" cy="177174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Group 23"/>
          <p:cNvGrpSpPr/>
          <p:nvPr/>
        </p:nvGrpSpPr>
        <p:grpSpPr>
          <a:xfrm>
            <a:off x="2743200" y="3352800"/>
            <a:ext cx="6248400" cy="3200400"/>
            <a:chOff x="2133599" y="3455173"/>
            <a:chExt cx="4800602" cy="2514600"/>
          </a:xfrm>
        </p:grpSpPr>
        <p:sp>
          <p:nvSpPr>
            <p:cNvPr id="25" name="Rectangle 24"/>
            <p:cNvSpPr/>
            <p:nvPr/>
          </p:nvSpPr>
          <p:spPr>
            <a:xfrm>
              <a:off x="2133599" y="3455173"/>
              <a:ext cx="4800600" cy="2514600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000" dirty="0">
                <a:solidFill>
                  <a:schemeClr val="tx1"/>
                </a:solidFill>
              </a:endParaRPr>
            </a:p>
            <a:p>
              <a:pPr algn="ctr"/>
              <a:endParaRPr lang="en-US" sz="3000" dirty="0">
                <a:solidFill>
                  <a:schemeClr val="tx1"/>
                </a:solidFill>
              </a:endParaRPr>
            </a:p>
            <a:p>
              <a:pPr algn="ctr"/>
              <a:endParaRPr lang="en-US" sz="3000" dirty="0">
                <a:solidFill>
                  <a:schemeClr val="tx1"/>
                </a:solidFill>
              </a:endParaRPr>
            </a:p>
            <a:p>
              <a:pPr algn="ctr"/>
              <a:endParaRPr lang="en-US" sz="3000" dirty="0">
                <a:solidFill>
                  <a:schemeClr val="tx1"/>
                </a:solidFill>
              </a:endParaRPr>
            </a:p>
            <a:p>
              <a:pPr algn="ctr"/>
              <a:endParaRPr lang="en-US" sz="3000" dirty="0">
                <a:solidFill>
                  <a:schemeClr val="tx1"/>
                </a:solidFill>
              </a:endParaRPr>
            </a:p>
            <a:p>
              <a:pPr algn="ctr"/>
              <a:endParaRPr lang="en-US" sz="3000" dirty="0">
                <a:solidFill>
                  <a:schemeClr val="tx1"/>
                </a:solidFill>
              </a:endParaRPr>
            </a:p>
          </p:txBody>
        </p:sp>
        <p:cxnSp>
          <p:nvCxnSpPr>
            <p:cNvPr id="26" name="Straight Connector 25"/>
            <p:cNvCxnSpPr/>
            <p:nvPr/>
          </p:nvCxnSpPr>
          <p:spPr>
            <a:xfrm>
              <a:off x="2133600" y="4052299"/>
              <a:ext cx="4800600" cy="158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>
              <a:off x="2133600" y="3814402"/>
              <a:ext cx="4800600" cy="1588"/>
            </a:xfrm>
            <a:prstGeom prst="line">
              <a:avLst/>
            </a:prstGeom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>
              <a:off x="2133600" y="4233502"/>
              <a:ext cx="4800600" cy="158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>
              <a:off x="2133600" y="4472987"/>
              <a:ext cx="4800600" cy="158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>
              <a:off x="2133600" y="4652602"/>
              <a:ext cx="4800600" cy="158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>
              <a:off x="2133600" y="4892087"/>
              <a:ext cx="4800600" cy="158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>
              <a:off x="2133601" y="5129985"/>
              <a:ext cx="4800600" cy="158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2133600" y="5311187"/>
              <a:ext cx="4800600" cy="158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2133600" y="5943600"/>
              <a:ext cx="4800600" cy="158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Rectangle 1"/>
          <p:cNvSpPr/>
          <p:nvPr/>
        </p:nvSpPr>
        <p:spPr>
          <a:xfrm>
            <a:off x="2743200" y="3200400"/>
            <a:ext cx="6324600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u="sng" dirty="0"/>
              <a:t>Where</a:t>
            </a:r>
            <a:r>
              <a:rPr lang="en-US" sz="3600" b="1" dirty="0"/>
              <a:t>: Countryside HS</a:t>
            </a:r>
          </a:p>
          <a:p>
            <a:pPr algn="ctr"/>
            <a:r>
              <a:rPr lang="en-US" dirty="0"/>
              <a:t>Designed for students with strong skills and interest in STEM fields</a:t>
            </a:r>
          </a:p>
          <a:p>
            <a:r>
              <a:rPr lang="en-US" dirty="0"/>
              <a:t>Includes </a:t>
            </a:r>
            <a:r>
              <a:rPr lang="en-US" b="1" dirty="0"/>
              <a:t>3 strands of focus </a:t>
            </a:r>
            <a:r>
              <a:rPr lang="en-US" dirty="0"/>
              <a:t>(grades 10-12):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b="1" dirty="0"/>
              <a:t>Biotechnology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b="1" dirty="0"/>
              <a:t>Computer Applications/IT Network Security 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b="1" dirty="0"/>
              <a:t>Multimedia/Television Production</a:t>
            </a:r>
          </a:p>
          <a:p>
            <a:endParaRPr lang="en-US" dirty="0"/>
          </a:p>
          <a:p>
            <a:r>
              <a:rPr lang="en-US" dirty="0"/>
              <a:t>Offered certifications: Microsoft Office Specialist, Adobe Suite, Apple </a:t>
            </a:r>
            <a:r>
              <a:rPr lang="en-US" dirty="0" err="1"/>
              <a:t>FinalCut</a:t>
            </a:r>
            <a:r>
              <a:rPr lang="en-US" dirty="0"/>
              <a:t> Pro, Biotechnology, &amp; </a:t>
            </a:r>
            <a:r>
              <a:rPr lang="en-US" dirty="0" err="1"/>
              <a:t>CompTIA</a:t>
            </a:r>
            <a:r>
              <a:rPr lang="en-US" dirty="0"/>
              <a:t> Network+</a:t>
            </a:r>
          </a:p>
        </p:txBody>
      </p:sp>
      <p:sp>
        <p:nvSpPr>
          <p:cNvPr id="23" name="Rectangle 22"/>
          <p:cNvSpPr/>
          <p:nvPr/>
        </p:nvSpPr>
        <p:spPr>
          <a:xfrm>
            <a:off x="228600" y="228600"/>
            <a:ext cx="4876800" cy="2554545"/>
          </a:xfrm>
          <a:prstGeom prst="rect">
            <a:avLst/>
          </a:prstGeom>
          <a:solidFill>
            <a:srgbClr val="FFFF99"/>
          </a:solidFill>
          <a:ln>
            <a:solidFill>
              <a:schemeClr val="tx1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dirty="0">
                <a:ln w="12700">
                  <a:solidFill>
                    <a:srgbClr val="000000"/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Institute for Science, Technology, Engineering, &amp; Mathematics (ISTEM)</a:t>
            </a:r>
          </a:p>
        </p:txBody>
      </p:sp>
      <p:sp>
        <p:nvSpPr>
          <p:cNvPr id="20" name="Oval 19"/>
          <p:cNvSpPr/>
          <p:nvPr/>
        </p:nvSpPr>
        <p:spPr>
          <a:xfrm>
            <a:off x="2971800" y="3429000"/>
            <a:ext cx="228600" cy="2286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Oval 20"/>
          <p:cNvSpPr/>
          <p:nvPr/>
        </p:nvSpPr>
        <p:spPr>
          <a:xfrm>
            <a:off x="304800" y="304800"/>
            <a:ext cx="228600" cy="228600"/>
          </a:xfrm>
          <a:prstGeom prst="ellips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Oval 21"/>
          <p:cNvSpPr/>
          <p:nvPr/>
        </p:nvSpPr>
        <p:spPr>
          <a:xfrm>
            <a:off x="4800600" y="304800"/>
            <a:ext cx="228600" cy="228600"/>
          </a:xfrm>
          <a:prstGeom prst="ellips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6146" name="Picture 2" descr="ISTEM">
            <a:hlinkClick r:id="rId2" tooltip="ISTEM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381000"/>
            <a:ext cx="2235729" cy="223573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5" name="Straight Connector 34"/>
          <p:cNvCxnSpPr/>
          <p:nvPr/>
        </p:nvCxnSpPr>
        <p:spPr>
          <a:xfrm>
            <a:off x="2743203" y="6019800"/>
            <a:ext cx="6248397" cy="202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2743203" y="6248400"/>
            <a:ext cx="6248397" cy="202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Oval 36"/>
          <p:cNvSpPr/>
          <p:nvPr/>
        </p:nvSpPr>
        <p:spPr>
          <a:xfrm>
            <a:off x="8534400" y="3429000"/>
            <a:ext cx="228600" cy="2286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8" name="Rectangle 37"/>
          <p:cNvSpPr/>
          <p:nvPr/>
        </p:nvSpPr>
        <p:spPr>
          <a:xfrm>
            <a:off x="228600" y="3013770"/>
            <a:ext cx="2438397" cy="3539430"/>
          </a:xfrm>
          <a:prstGeom prst="rect">
            <a:avLst/>
          </a:prstGeom>
          <a:solidFill>
            <a:srgbClr val="FFFF99"/>
          </a:solidFill>
          <a:ln>
            <a:solidFill>
              <a:schemeClr val="tx1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b="1" u="sng" dirty="0">
                <a:solidFill>
                  <a:srgbClr val="000000"/>
                </a:solidFill>
                <a:latin typeface="+mj-lt"/>
                <a:cs typeface="Arial Rounded MT Bold"/>
              </a:rPr>
              <a:t>Points of Interest:</a:t>
            </a:r>
          </a:p>
          <a:p>
            <a:endParaRPr lang="en-US" sz="1400" b="1" dirty="0">
              <a:solidFill>
                <a:srgbClr val="000000"/>
              </a:solidFill>
              <a:latin typeface="+mj-lt"/>
              <a:cs typeface="Arial Rounded MT Bold"/>
            </a:endParaRPr>
          </a:p>
          <a:p>
            <a:pPr marL="285750" indent="-285750">
              <a:buFont typeface="Arial"/>
              <a:buChar char="•"/>
            </a:pPr>
            <a:r>
              <a:rPr lang="en-US" sz="1600" dirty="0">
                <a:solidFill>
                  <a:srgbClr val="000000"/>
                </a:solidFill>
                <a:latin typeface="+mj-lt"/>
                <a:cs typeface="Arial Rounded MT Bold"/>
              </a:rPr>
              <a:t>Local, state, regional, &amp; international science fairs participation</a:t>
            </a:r>
          </a:p>
          <a:p>
            <a:endParaRPr lang="en-US" sz="1600" dirty="0">
              <a:solidFill>
                <a:srgbClr val="000000"/>
              </a:solidFill>
              <a:latin typeface="+mj-lt"/>
              <a:cs typeface="Arial Rounded MT Bold"/>
            </a:endParaRPr>
          </a:p>
          <a:p>
            <a:pPr marL="285750" indent="-285750">
              <a:buFont typeface="Arial"/>
              <a:buChar char="•"/>
            </a:pPr>
            <a:r>
              <a:rPr lang="en-US" sz="1600" dirty="0">
                <a:solidFill>
                  <a:srgbClr val="000000"/>
                </a:solidFill>
                <a:latin typeface="+mj-lt"/>
                <a:cs typeface="Arial Rounded MT Bold"/>
              </a:rPr>
              <a:t>Hands-on curriculum</a:t>
            </a:r>
          </a:p>
          <a:p>
            <a:r>
              <a:rPr lang="en-US" sz="1600" dirty="0">
                <a:solidFill>
                  <a:srgbClr val="000000"/>
                </a:solidFill>
                <a:latin typeface="+mj-lt"/>
                <a:cs typeface="Arial Rounded MT Bold"/>
              </a:rPr>
              <a:t> </a:t>
            </a:r>
          </a:p>
          <a:p>
            <a:pPr marL="285750" indent="-285750">
              <a:buFont typeface="Arial"/>
              <a:buChar char="•"/>
            </a:pPr>
            <a:r>
              <a:rPr lang="en-US" sz="1600" dirty="0">
                <a:solidFill>
                  <a:srgbClr val="000000"/>
                </a:solidFill>
                <a:latin typeface="+mj-lt"/>
                <a:cs typeface="Arial Rounded MT Bold"/>
              </a:rPr>
              <a:t>Focus on research</a:t>
            </a:r>
          </a:p>
          <a:p>
            <a:endParaRPr lang="en-US" sz="1600" dirty="0">
              <a:solidFill>
                <a:srgbClr val="000000"/>
              </a:solidFill>
              <a:latin typeface="+mj-lt"/>
              <a:cs typeface="Arial Rounded MT Bold"/>
            </a:endParaRPr>
          </a:p>
          <a:p>
            <a:pPr marL="285750" indent="-285750">
              <a:buFont typeface="Arial"/>
              <a:buChar char="•"/>
            </a:pPr>
            <a:r>
              <a:rPr lang="en-US" sz="1600" dirty="0">
                <a:solidFill>
                  <a:srgbClr val="000000"/>
                </a:solidFill>
                <a:latin typeface="+mj-lt"/>
                <a:cs typeface="Arial Rounded MT Bold"/>
              </a:rPr>
              <a:t>State-of-the-art equipment</a:t>
            </a:r>
          </a:p>
          <a:p>
            <a:endParaRPr lang="en-US" sz="1600" dirty="0">
              <a:solidFill>
                <a:srgbClr val="000000"/>
              </a:solidFill>
              <a:latin typeface="+mj-lt"/>
              <a:cs typeface="Arial Rounded MT Bold"/>
            </a:endParaRPr>
          </a:p>
          <a:p>
            <a:pPr marL="285750" indent="-285750">
              <a:buFont typeface="Arial"/>
              <a:buChar char="•"/>
            </a:pPr>
            <a:r>
              <a:rPr lang="en-US" sz="1600" dirty="0">
                <a:solidFill>
                  <a:srgbClr val="000000"/>
                </a:solidFill>
                <a:latin typeface="+mj-lt"/>
                <a:cs typeface="Arial Rounded MT Bold"/>
              </a:rPr>
              <a:t>Real world experience</a:t>
            </a:r>
          </a:p>
        </p:txBody>
      </p:sp>
    </p:spTree>
    <p:extLst>
      <p:ext uri="{BB962C8B-B14F-4D97-AF65-F5344CB8AC3E}">
        <p14:creationId xmlns:p14="http://schemas.microsoft.com/office/powerpoint/2010/main" val="25842468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/>
        </p:nvSpPr>
        <p:spPr>
          <a:xfrm>
            <a:off x="1066800" y="228600"/>
            <a:ext cx="7505700" cy="923330"/>
          </a:xfrm>
          <a:prstGeom prst="rect">
            <a:avLst/>
          </a:prstGeom>
          <a:solidFill>
            <a:srgbClr val="FFFF99"/>
          </a:solidFill>
          <a:ln>
            <a:solidFill>
              <a:schemeClr val="tx1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Fundamental Programs</a:t>
            </a:r>
          </a:p>
        </p:txBody>
      </p:sp>
      <p:sp>
        <p:nvSpPr>
          <p:cNvPr id="21" name="Oval 20"/>
          <p:cNvSpPr/>
          <p:nvPr/>
        </p:nvSpPr>
        <p:spPr>
          <a:xfrm>
            <a:off x="1219200" y="304800"/>
            <a:ext cx="228600" cy="228600"/>
          </a:xfrm>
          <a:prstGeom prst="ellips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Oval 21"/>
          <p:cNvSpPr/>
          <p:nvPr/>
        </p:nvSpPr>
        <p:spPr>
          <a:xfrm>
            <a:off x="8229600" y="304800"/>
            <a:ext cx="228600" cy="228600"/>
          </a:xfrm>
          <a:prstGeom prst="ellips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Folded Corner 23">
            <a:extLst>
              <a:ext uri="{FF2B5EF4-FFF2-40B4-BE49-F238E27FC236}">
                <a16:creationId xmlns:a16="http://schemas.microsoft.com/office/drawing/2014/main" id="{E408D7C6-AC38-4FD9-B1D0-E69461701560}"/>
              </a:ext>
            </a:extLst>
          </p:cNvPr>
          <p:cNvSpPr/>
          <p:nvPr/>
        </p:nvSpPr>
        <p:spPr>
          <a:xfrm>
            <a:off x="4419600" y="1295400"/>
            <a:ext cx="4419600" cy="3581400"/>
          </a:xfrm>
          <a:prstGeom prst="foldedCorner">
            <a:avLst/>
          </a:prstGeom>
          <a:solidFill>
            <a:srgbClr val="FFFF99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solidFill>
                <a:srgbClr val="000000"/>
              </a:solidFill>
              <a:latin typeface="Arial Rounded MT Bold"/>
              <a:cs typeface="Arial Rounded MT Bold"/>
            </a:endParaRPr>
          </a:p>
          <a:p>
            <a:pPr algn="ctr"/>
            <a:endParaRPr lang="en-US" sz="2000" b="1" u="sng" dirty="0">
              <a:solidFill>
                <a:srgbClr val="000000"/>
              </a:solidFill>
              <a:latin typeface="Arial Rounded MT Bold"/>
              <a:cs typeface="Arial Rounded MT Bold"/>
            </a:endParaRPr>
          </a:p>
          <a:p>
            <a:pPr algn="ctr"/>
            <a:r>
              <a:rPr lang="en-US" sz="2000" b="1" u="sng" dirty="0">
                <a:solidFill>
                  <a:srgbClr val="000000"/>
                </a:solidFill>
                <a:latin typeface="Arial Hebrew"/>
                <a:cs typeface="Arial Rounded MT Bold"/>
              </a:rPr>
              <a:t>Where</a:t>
            </a:r>
            <a:r>
              <a:rPr lang="en-US" sz="2000" b="1" dirty="0">
                <a:solidFill>
                  <a:srgbClr val="000000"/>
                </a:solidFill>
                <a:latin typeface="Arial Hebrew"/>
                <a:cs typeface="Arial Rounded MT Bold"/>
              </a:rPr>
              <a:t>: Osceola, Boca </a:t>
            </a:r>
            <a:r>
              <a:rPr lang="en-US" sz="2000" b="1" dirty="0" err="1">
                <a:solidFill>
                  <a:srgbClr val="000000"/>
                </a:solidFill>
                <a:latin typeface="Arial Hebrew"/>
                <a:cs typeface="Arial Rounded MT Bold"/>
              </a:rPr>
              <a:t>Ciega</a:t>
            </a:r>
            <a:r>
              <a:rPr lang="en-US" sz="2000" b="1" dirty="0">
                <a:solidFill>
                  <a:srgbClr val="000000"/>
                </a:solidFill>
                <a:latin typeface="Arial Hebrew"/>
                <a:cs typeface="Arial Rounded MT Bold"/>
              </a:rPr>
              <a:t>, Dunedin</a:t>
            </a:r>
          </a:p>
          <a:p>
            <a:r>
              <a:rPr lang="en-US" b="1" dirty="0">
                <a:solidFill>
                  <a:srgbClr val="000000"/>
                </a:solidFill>
                <a:latin typeface="Arial Hebrew"/>
                <a:cs typeface="Arial Rounded MT Bold"/>
              </a:rPr>
              <a:t> </a:t>
            </a:r>
            <a:r>
              <a:rPr lang="en-US" b="1" u="sng" dirty="0">
                <a:solidFill>
                  <a:srgbClr val="000000"/>
                </a:solidFill>
                <a:latin typeface="Arial Hebrew"/>
                <a:cs typeface="Arial Rounded MT Bold"/>
              </a:rPr>
              <a:t>What</a:t>
            </a:r>
            <a:r>
              <a:rPr lang="en-US" b="1" dirty="0">
                <a:solidFill>
                  <a:srgbClr val="000000"/>
                </a:solidFill>
                <a:latin typeface="Arial Hebrew"/>
                <a:cs typeface="Arial Rounded MT Bold"/>
              </a:rPr>
              <a:t>:</a:t>
            </a:r>
          </a:p>
          <a:p>
            <a:pPr marL="285750" indent="-285750">
              <a:buFont typeface="Arial"/>
              <a:buChar char="•"/>
            </a:pPr>
            <a:r>
              <a:rPr lang="en-US" dirty="0">
                <a:solidFill>
                  <a:srgbClr val="000000"/>
                </a:solidFill>
                <a:latin typeface="Arial Hebrew"/>
                <a:cs typeface="Arial Rounded MT Bold"/>
              </a:rPr>
              <a:t>Mandatory monthly parent meetings</a:t>
            </a:r>
          </a:p>
          <a:p>
            <a:pPr marL="285750" indent="-285750">
              <a:buFont typeface="Arial"/>
              <a:buChar char="•"/>
            </a:pPr>
            <a:r>
              <a:rPr lang="en-US" dirty="0">
                <a:solidFill>
                  <a:srgbClr val="000000"/>
                </a:solidFill>
                <a:latin typeface="Arial Hebrew"/>
                <a:cs typeface="Arial Rounded MT Bold"/>
              </a:rPr>
              <a:t>Regular communication with teachers</a:t>
            </a:r>
          </a:p>
          <a:p>
            <a:pPr marL="285750" indent="-285750">
              <a:buFont typeface="Arial"/>
              <a:buChar char="•"/>
            </a:pPr>
            <a:r>
              <a:rPr lang="en-US" dirty="0">
                <a:solidFill>
                  <a:srgbClr val="000000"/>
                </a:solidFill>
                <a:latin typeface="Arial Hebrew"/>
                <a:cs typeface="Arial Rounded MT Bold"/>
              </a:rPr>
              <a:t>Homework heavy curriculum</a:t>
            </a:r>
          </a:p>
          <a:p>
            <a:pPr marL="285750" indent="-285750">
              <a:buFont typeface="Arial"/>
              <a:buChar char="•"/>
            </a:pPr>
            <a:r>
              <a:rPr lang="en-US" dirty="0">
                <a:solidFill>
                  <a:srgbClr val="000000"/>
                </a:solidFill>
                <a:latin typeface="Arial Hebrew"/>
                <a:cs typeface="Arial Rounded MT Bold"/>
              </a:rPr>
              <a:t>Demerit system</a:t>
            </a:r>
          </a:p>
          <a:p>
            <a:pPr marL="285750" indent="-285750">
              <a:buFont typeface="Arial"/>
              <a:buChar char="•"/>
            </a:pPr>
            <a:r>
              <a:rPr lang="en-US" dirty="0">
                <a:solidFill>
                  <a:srgbClr val="000000"/>
                </a:solidFill>
                <a:latin typeface="Arial Hebrew"/>
                <a:cs typeface="Arial Rounded MT Bold"/>
              </a:rPr>
              <a:t>Stricter dress code enforced </a:t>
            </a:r>
          </a:p>
          <a:p>
            <a:pPr marL="285750" indent="-285750">
              <a:buFont typeface="Arial"/>
              <a:buChar char="•"/>
            </a:pPr>
            <a:r>
              <a:rPr lang="en-US" dirty="0">
                <a:solidFill>
                  <a:srgbClr val="000000"/>
                </a:solidFill>
                <a:latin typeface="Arial Hebrew"/>
                <a:cs typeface="Arial Rounded MT Bold"/>
              </a:rPr>
              <a:t>Higher expectations for student behavior and cooperation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DEF24DA-DF97-4B63-AF24-6E50004D55FC}"/>
              </a:ext>
            </a:extLst>
          </p:cNvPr>
          <p:cNvSpPr/>
          <p:nvPr/>
        </p:nvSpPr>
        <p:spPr>
          <a:xfrm>
            <a:off x="504722" y="1371600"/>
            <a:ext cx="1447800" cy="17526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2" descr="Osceola Fundamental High School">
            <a:extLst>
              <a:ext uri="{FF2B5EF4-FFF2-40B4-BE49-F238E27FC236}">
                <a16:creationId xmlns:a16="http://schemas.microsoft.com/office/drawing/2014/main" id="{85082AF3-CEC7-45BA-B53B-DA4AB1E24F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1371600"/>
            <a:ext cx="1461386" cy="169331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6" descr="http://t2.gstatic.com/images?q=tbn:ANd9GcSAgIReIrYkdo44Yy6dFec8AcjlnEZvTqKRkhseRz6t4qvo9Ylf:www.bogieclassof67.com/clients/71235/1972013_org.jpg">
            <a:extLst>
              <a:ext uri="{FF2B5EF4-FFF2-40B4-BE49-F238E27FC236}">
                <a16:creationId xmlns:a16="http://schemas.microsoft.com/office/drawing/2014/main" id="{206D11F6-8742-4729-9461-CD9F08EB7A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1048" y="3366615"/>
            <a:ext cx="1812548" cy="16002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16" descr="00DunedinFalcons1.png">
            <a:extLst>
              <a:ext uri="{FF2B5EF4-FFF2-40B4-BE49-F238E27FC236}">
                <a16:creationId xmlns:a16="http://schemas.microsoft.com/office/drawing/2014/main" id="{6E447BD9-1CDF-4677-AD58-FF09795A01A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81000" y="1295400"/>
            <a:ext cx="2638322" cy="1739900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3042E9D5-B97A-4B50-B689-A8E8C50EAB55}"/>
              </a:ext>
            </a:extLst>
          </p:cNvPr>
          <p:cNvSpPr/>
          <p:nvPr/>
        </p:nvSpPr>
        <p:spPr>
          <a:xfrm>
            <a:off x="415801" y="5486400"/>
            <a:ext cx="7578165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000" b="1" cap="none" spc="0" dirty="0">
                <a:ln w="22225">
                  <a:solidFill>
                    <a:schemeClr val="tx1"/>
                  </a:solidFill>
                  <a:prstDash val="solid"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</a:rPr>
              <a:t>You know fundamental</a:t>
            </a:r>
          </a:p>
        </p:txBody>
      </p:sp>
      <p:pic>
        <p:nvPicPr>
          <p:cNvPr id="3" name="Graphic 2" descr="Thumbs up sign">
            <a:extLst>
              <a:ext uri="{FF2B5EF4-FFF2-40B4-BE49-F238E27FC236}">
                <a16:creationId xmlns:a16="http://schemas.microsoft.com/office/drawing/2014/main" id="{E9CD1F43-0070-4B70-B6FE-684CA89F0E3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8001000" y="5486400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72568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Group 23"/>
          <p:cNvGrpSpPr/>
          <p:nvPr/>
        </p:nvGrpSpPr>
        <p:grpSpPr>
          <a:xfrm>
            <a:off x="0" y="3581400"/>
            <a:ext cx="6096000" cy="3200400"/>
            <a:chOff x="2061949" y="3455173"/>
            <a:chExt cx="4872251" cy="2514600"/>
          </a:xfrm>
        </p:grpSpPr>
        <p:sp>
          <p:nvSpPr>
            <p:cNvPr id="25" name="Rectangle 24"/>
            <p:cNvSpPr/>
            <p:nvPr/>
          </p:nvSpPr>
          <p:spPr>
            <a:xfrm>
              <a:off x="2133599" y="3455173"/>
              <a:ext cx="4800600" cy="2514600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 dirty="0">
                <a:solidFill>
                  <a:schemeClr val="tx1"/>
                </a:solidFill>
              </a:endParaRPr>
            </a:p>
            <a:p>
              <a:pPr algn="ctr"/>
              <a:endParaRPr lang="en-US" sz="3600" dirty="0">
                <a:solidFill>
                  <a:schemeClr val="tx1"/>
                </a:solidFill>
              </a:endParaRPr>
            </a:p>
            <a:p>
              <a:pPr algn="ctr"/>
              <a:endParaRPr lang="en-US" sz="3600" dirty="0">
                <a:solidFill>
                  <a:schemeClr val="tx1"/>
                </a:solidFill>
              </a:endParaRPr>
            </a:p>
            <a:p>
              <a:pPr algn="ctr"/>
              <a:endParaRPr lang="en-US" sz="3600" dirty="0">
                <a:solidFill>
                  <a:schemeClr val="tx1"/>
                </a:solidFill>
              </a:endParaRPr>
            </a:p>
            <a:p>
              <a:pPr algn="ctr"/>
              <a:r>
                <a:rPr lang="en-US" sz="3600" dirty="0">
                  <a:solidFill>
                    <a:schemeClr val="tx1"/>
                  </a:solidFill>
                </a:rPr>
                <a:t>Gibbs High School</a:t>
              </a:r>
            </a:p>
            <a:p>
              <a:pPr algn="ctr"/>
              <a:endParaRPr lang="en-US" sz="900" dirty="0">
                <a:solidFill>
                  <a:schemeClr val="tx1"/>
                </a:solidFill>
              </a:endParaRPr>
            </a:p>
            <a:p>
              <a:pPr marL="285750" indent="-285750">
                <a:buFont typeface="Arial"/>
                <a:buChar char="•"/>
              </a:pPr>
              <a:r>
                <a:rPr lang="en-US" dirty="0">
                  <a:solidFill>
                    <a:schemeClr val="tx1"/>
                  </a:solidFill>
                </a:rPr>
                <a:t>Fulfill your academic requirements while </a:t>
              </a:r>
            </a:p>
            <a:p>
              <a:r>
                <a:rPr lang="en-US" dirty="0">
                  <a:solidFill>
                    <a:schemeClr val="tx1"/>
                  </a:solidFill>
                </a:rPr>
                <a:t>      concentrating a specific art field </a:t>
              </a:r>
            </a:p>
            <a:p>
              <a:pPr marL="285750" indent="-285750">
                <a:buFont typeface="Arial"/>
                <a:buChar char="•"/>
              </a:pPr>
              <a:r>
                <a:rPr lang="en-US" dirty="0">
                  <a:solidFill>
                    <a:schemeClr val="tx1"/>
                  </a:solidFill>
                </a:rPr>
                <a:t>Designed as a college prep program</a:t>
              </a:r>
            </a:p>
            <a:p>
              <a:pPr marL="285750" indent="-285750">
                <a:buFont typeface="Arial"/>
                <a:buChar char="•"/>
              </a:pPr>
              <a:r>
                <a:rPr lang="en-US" dirty="0">
                  <a:solidFill>
                    <a:schemeClr val="tx1"/>
                  </a:solidFill>
                </a:rPr>
                <a:t>Prepares students for a career in their selected art field</a:t>
              </a:r>
            </a:p>
            <a:p>
              <a:pPr marL="285750" indent="-285750">
                <a:buFont typeface="Arial"/>
                <a:buChar char="•"/>
              </a:pPr>
              <a:r>
                <a:rPr lang="en-US" dirty="0">
                  <a:solidFill>
                    <a:schemeClr val="tx1"/>
                  </a:solidFill>
                </a:rPr>
                <a:t>Auditions are necessary before accepted into the program</a:t>
              </a:r>
            </a:p>
            <a:p>
              <a:pPr marL="285750" indent="-285750">
                <a:buFont typeface="Arial"/>
                <a:buChar char="•"/>
              </a:pPr>
              <a:r>
                <a:rPr lang="en-US" dirty="0">
                  <a:solidFill>
                    <a:schemeClr val="tx1"/>
                  </a:solidFill>
                </a:rPr>
                <a:t>Provides students with scholarship opportunities for post-secondary education </a:t>
              </a:r>
            </a:p>
            <a:p>
              <a:pPr algn="ctr"/>
              <a:r>
                <a:rPr lang="en-US" sz="1400" dirty="0">
                  <a:solidFill>
                    <a:schemeClr val="tx1"/>
                  </a:solidFill>
                  <a:hlinkClick r:id="rId3"/>
                </a:rPr>
                <a:t>https://www.youtube.com/watch?v=tqqXiz6l9Aw</a:t>
              </a:r>
              <a:r>
                <a:rPr lang="en-US" sz="1400" dirty="0">
                  <a:solidFill>
                    <a:schemeClr val="tx1"/>
                  </a:solidFill>
                </a:rPr>
                <a:t> </a:t>
              </a:r>
            </a:p>
            <a:p>
              <a:pPr marL="285750" indent="-285750" algn="ctr">
                <a:buFont typeface="Arial"/>
                <a:buChar char="•"/>
              </a:pPr>
              <a:endParaRPr lang="en-US" sz="1400" dirty="0">
                <a:solidFill>
                  <a:schemeClr val="tx1"/>
                </a:solidFill>
              </a:endParaRPr>
            </a:p>
            <a:p>
              <a:pPr marL="285750" indent="-285750" algn="ctr">
                <a:buFont typeface="Arial"/>
                <a:buChar char="•"/>
              </a:pPr>
              <a:endParaRPr lang="en-US" sz="1400" dirty="0">
                <a:solidFill>
                  <a:schemeClr val="tx1"/>
                </a:solidFill>
              </a:endParaRPr>
            </a:p>
            <a:p>
              <a:pPr algn="ctr"/>
              <a:endParaRPr lang="en-US" sz="1400" dirty="0">
                <a:solidFill>
                  <a:schemeClr val="tx1"/>
                </a:solidFill>
              </a:endParaRPr>
            </a:p>
            <a:p>
              <a:pPr algn="ctr"/>
              <a:r>
                <a:rPr lang="en-US" sz="1400" dirty="0">
                  <a:solidFill>
                    <a:schemeClr val="tx1"/>
                  </a:solidFill>
                </a:rPr>
                <a:t>   </a:t>
              </a:r>
            </a:p>
            <a:p>
              <a:pPr algn="ctr"/>
              <a:endParaRPr lang="en-US" sz="3000" dirty="0">
                <a:solidFill>
                  <a:schemeClr val="tx1"/>
                </a:solidFill>
              </a:endParaRPr>
            </a:p>
            <a:p>
              <a:pPr algn="ctr"/>
              <a:endParaRPr lang="en-US" sz="3000" dirty="0">
                <a:solidFill>
                  <a:schemeClr val="tx1"/>
                </a:solidFill>
              </a:endParaRPr>
            </a:p>
            <a:p>
              <a:pPr algn="ctr"/>
              <a:endParaRPr lang="en-US" sz="3000" dirty="0">
                <a:solidFill>
                  <a:schemeClr val="tx1"/>
                </a:solidFill>
              </a:endParaRPr>
            </a:p>
            <a:p>
              <a:pPr algn="ctr"/>
              <a:endParaRPr lang="en-US" sz="3000" dirty="0">
                <a:solidFill>
                  <a:schemeClr val="tx1"/>
                </a:solidFill>
              </a:endParaRPr>
            </a:p>
          </p:txBody>
        </p:sp>
        <p:cxnSp>
          <p:nvCxnSpPr>
            <p:cNvPr id="26" name="Straight Connector 25"/>
            <p:cNvCxnSpPr/>
            <p:nvPr/>
          </p:nvCxnSpPr>
          <p:spPr>
            <a:xfrm>
              <a:off x="2133600" y="4172042"/>
              <a:ext cx="4800600" cy="158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>
              <a:off x="2133600" y="3960812"/>
              <a:ext cx="4800600" cy="1588"/>
            </a:xfrm>
            <a:prstGeom prst="line">
              <a:avLst/>
            </a:prstGeom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>
              <a:off x="2133600" y="4411528"/>
              <a:ext cx="4800600" cy="158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>
              <a:off x="2133600" y="4591142"/>
              <a:ext cx="4800600" cy="158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>
              <a:off x="2133600" y="4800600"/>
              <a:ext cx="4800600" cy="158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>
              <a:off x="2133600" y="5029200"/>
              <a:ext cx="4800600" cy="158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/>
          </p:nvCxnSpPr>
          <p:spPr>
            <a:xfrm>
              <a:off x="2061949" y="5256212"/>
              <a:ext cx="4800600" cy="158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>
              <a:off x="2133600" y="5486400"/>
              <a:ext cx="4800600" cy="158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/>
          </p:nvCxnSpPr>
          <p:spPr>
            <a:xfrm>
              <a:off x="2133600" y="5943600"/>
              <a:ext cx="4800600" cy="158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2" name="Rectangle 21"/>
          <p:cNvSpPr/>
          <p:nvPr/>
        </p:nvSpPr>
        <p:spPr>
          <a:xfrm>
            <a:off x="990600" y="106740"/>
            <a:ext cx="7505700" cy="1569660"/>
          </a:xfrm>
          <a:prstGeom prst="rect">
            <a:avLst/>
          </a:prstGeom>
          <a:solidFill>
            <a:srgbClr val="FFFF99"/>
          </a:solidFill>
          <a:ln>
            <a:solidFill>
              <a:schemeClr val="tx1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8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Pinellas County Center for the Arts (PCCA)</a:t>
            </a:r>
          </a:p>
        </p:txBody>
      </p:sp>
      <p:sp>
        <p:nvSpPr>
          <p:cNvPr id="34" name="Oval 33"/>
          <p:cNvSpPr/>
          <p:nvPr/>
        </p:nvSpPr>
        <p:spPr>
          <a:xfrm>
            <a:off x="1066800" y="228600"/>
            <a:ext cx="228600" cy="228600"/>
          </a:xfrm>
          <a:prstGeom prst="ellips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9" name="Oval 38"/>
          <p:cNvSpPr/>
          <p:nvPr/>
        </p:nvSpPr>
        <p:spPr>
          <a:xfrm>
            <a:off x="228600" y="3733800"/>
            <a:ext cx="228600" cy="228600"/>
          </a:xfrm>
          <a:prstGeom prst="ellipse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Oval 13"/>
          <p:cNvSpPr/>
          <p:nvPr/>
        </p:nvSpPr>
        <p:spPr>
          <a:xfrm>
            <a:off x="8153400" y="228600"/>
            <a:ext cx="228600" cy="228600"/>
          </a:xfrm>
          <a:prstGeom prst="ellips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3" name="Folded Corner 32"/>
          <p:cNvSpPr/>
          <p:nvPr/>
        </p:nvSpPr>
        <p:spPr>
          <a:xfrm>
            <a:off x="5659349" y="1827667"/>
            <a:ext cx="3179851" cy="3049133"/>
          </a:xfrm>
          <a:prstGeom prst="foldedCorner">
            <a:avLst/>
          </a:prstGeom>
          <a:solidFill>
            <a:srgbClr val="FFFF99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1" dirty="0">
              <a:solidFill>
                <a:schemeClr val="tx1"/>
              </a:solidFill>
              <a:latin typeface="+mj-lt"/>
            </a:endParaRPr>
          </a:p>
          <a:p>
            <a:pPr algn="ctr"/>
            <a:endParaRPr lang="en-US" sz="2000" b="1" u="sng" dirty="0">
              <a:solidFill>
                <a:schemeClr val="tx1"/>
              </a:solidFill>
              <a:latin typeface="+mj-lt"/>
            </a:endParaRPr>
          </a:p>
          <a:p>
            <a:pPr algn="ctr"/>
            <a:r>
              <a:rPr lang="en-US" sz="2000" b="1" u="sng" dirty="0">
                <a:solidFill>
                  <a:schemeClr val="tx1"/>
                </a:solidFill>
                <a:latin typeface="Comic Sans MS" panose="030F0702030302020204" pitchFamily="66" charset="0"/>
              </a:rPr>
              <a:t>Program Tracks: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1500" dirty="0">
                <a:solidFill>
                  <a:schemeClr val="tx1"/>
                </a:solidFill>
                <a:latin typeface="Comic Sans MS" panose="030F0702030302020204" pitchFamily="66" charset="0"/>
              </a:rPr>
              <a:t>Dance</a:t>
            </a:r>
          </a:p>
          <a:p>
            <a:r>
              <a:rPr lang="en-US" sz="1500" dirty="0">
                <a:solidFill>
                  <a:schemeClr val="tx1"/>
                </a:solidFill>
                <a:latin typeface="Comic Sans MS" panose="030F0702030302020204" pitchFamily="66" charset="0"/>
              </a:rPr>
              <a:t>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1500" dirty="0">
                <a:solidFill>
                  <a:schemeClr val="tx1"/>
                </a:solidFill>
                <a:latin typeface="Comic Sans MS" panose="030F0702030302020204" pitchFamily="66" charset="0"/>
              </a:rPr>
              <a:t>Design Technology</a:t>
            </a:r>
          </a:p>
          <a:p>
            <a:endParaRPr lang="en-US" sz="1500" dirty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US" sz="1500" dirty="0">
                <a:solidFill>
                  <a:schemeClr val="tx1"/>
                </a:solidFill>
                <a:latin typeface="Comic Sans MS" panose="030F0702030302020204" pitchFamily="66" charset="0"/>
              </a:rPr>
              <a:t>Visual Arts</a:t>
            </a:r>
          </a:p>
          <a:p>
            <a:endParaRPr lang="en-US" sz="1500" dirty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US" sz="1500" dirty="0">
                <a:solidFill>
                  <a:schemeClr val="tx1"/>
                </a:solidFill>
                <a:latin typeface="Comic Sans MS" panose="030F0702030302020204" pitchFamily="66" charset="0"/>
              </a:rPr>
              <a:t>Music </a:t>
            </a:r>
          </a:p>
          <a:p>
            <a:r>
              <a:rPr lang="en-US" sz="1500" dirty="0">
                <a:solidFill>
                  <a:schemeClr val="tx1"/>
                </a:solidFill>
                <a:latin typeface="Comic Sans MS" panose="030F0702030302020204" pitchFamily="66" charset="0"/>
              </a:rPr>
              <a:t>     (Instrumental &amp; Vocal)</a:t>
            </a:r>
          </a:p>
          <a:p>
            <a:endParaRPr lang="en-US" sz="1500" dirty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US" sz="1500" dirty="0">
                <a:solidFill>
                  <a:schemeClr val="tx1"/>
                </a:solidFill>
                <a:latin typeface="Comic Sans MS" panose="030F0702030302020204" pitchFamily="66" charset="0"/>
              </a:rPr>
              <a:t>Theatre Arts</a:t>
            </a:r>
          </a:p>
          <a:p>
            <a:r>
              <a:rPr lang="en-US" sz="1500" dirty="0">
                <a:solidFill>
                  <a:schemeClr val="tx1"/>
                </a:solidFill>
                <a:latin typeface="Comic Sans MS" panose="030F0702030302020204" pitchFamily="66" charset="0"/>
              </a:rPr>
              <a:t>     (Performance &amp; Musical)</a:t>
            </a:r>
          </a:p>
          <a:p>
            <a:endParaRPr lang="en-US" sz="800" b="1" dirty="0">
              <a:solidFill>
                <a:schemeClr val="tx1"/>
              </a:solidFill>
              <a:latin typeface="+mj-lt"/>
            </a:endParaRPr>
          </a:p>
          <a:p>
            <a:endParaRPr lang="en-US" sz="800" b="1" dirty="0">
              <a:solidFill>
                <a:schemeClr val="tx1"/>
              </a:solidFill>
              <a:latin typeface="+mj-lt"/>
            </a:endParaRPr>
          </a:p>
        </p:txBody>
      </p:sp>
      <p:pic>
        <p:nvPicPr>
          <p:cNvPr id="4" name="Picture 3" descr="tap-clipart-yiop5LpiE.gif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8529">
            <a:off x="6619491" y="4763066"/>
            <a:ext cx="2266537" cy="2209800"/>
          </a:xfrm>
          <a:prstGeom prst="rect">
            <a:avLst/>
          </a:prstGeom>
        </p:spPr>
      </p:pic>
      <p:pic>
        <p:nvPicPr>
          <p:cNvPr id="6" name="Picture 5" descr="Unknown.jp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804416"/>
            <a:ext cx="2438400" cy="162458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" name="Rectangle 1"/>
          <p:cNvSpPr/>
          <p:nvPr/>
        </p:nvSpPr>
        <p:spPr>
          <a:xfrm>
            <a:off x="7319454" y="6412468"/>
            <a:ext cx="166789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hlinkClick r:id="rId6"/>
              </a:rPr>
              <a:t>Gibbs HS Video</a:t>
            </a:r>
            <a:r>
              <a:rPr lang="en-US" dirty="0"/>
              <a:t>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2819400" y="3201194"/>
            <a:ext cx="6096000" cy="3200400"/>
            <a:chOff x="2061949" y="3455173"/>
            <a:chExt cx="4872251" cy="2514600"/>
          </a:xfrm>
        </p:grpSpPr>
        <p:sp>
          <p:nvSpPr>
            <p:cNvPr id="4" name="Rectangle 3"/>
            <p:cNvSpPr/>
            <p:nvPr/>
          </p:nvSpPr>
          <p:spPr>
            <a:xfrm>
              <a:off x="2133599" y="3455173"/>
              <a:ext cx="4800600" cy="2514600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000" dirty="0">
                <a:solidFill>
                  <a:schemeClr val="tx1"/>
                </a:solidFill>
              </a:endParaRPr>
            </a:p>
            <a:p>
              <a:pPr algn="ctr"/>
              <a:endParaRPr lang="en-US" sz="3000" dirty="0">
                <a:solidFill>
                  <a:schemeClr val="tx1"/>
                </a:solidFill>
              </a:endParaRPr>
            </a:p>
            <a:p>
              <a:pPr algn="ctr"/>
              <a:endParaRPr lang="en-US" sz="3000" dirty="0">
                <a:solidFill>
                  <a:schemeClr val="tx1"/>
                </a:solidFill>
              </a:endParaRPr>
            </a:p>
            <a:p>
              <a:pPr algn="ctr"/>
              <a:endParaRPr lang="en-US" sz="3000" dirty="0">
                <a:solidFill>
                  <a:schemeClr val="tx1"/>
                </a:solidFill>
              </a:endParaRPr>
            </a:p>
            <a:p>
              <a:pPr algn="ctr"/>
              <a:endParaRPr lang="en-US" sz="3000" dirty="0">
                <a:solidFill>
                  <a:schemeClr val="tx1"/>
                </a:solidFill>
              </a:endParaRPr>
            </a:p>
            <a:p>
              <a:pPr algn="ctr"/>
              <a:endParaRPr lang="en-US" sz="3000" dirty="0">
                <a:solidFill>
                  <a:schemeClr val="tx1"/>
                </a:solidFill>
              </a:endParaRPr>
            </a:p>
          </p:txBody>
        </p:sp>
        <p:cxnSp>
          <p:nvCxnSpPr>
            <p:cNvPr id="5" name="Straight Connector 4"/>
            <p:cNvCxnSpPr/>
            <p:nvPr/>
          </p:nvCxnSpPr>
          <p:spPr>
            <a:xfrm>
              <a:off x="2133600" y="4114800"/>
              <a:ext cx="4800600" cy="158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5"/>
            <p:cNvCxnSpPr/>
            <p:nvPr/>
          </p:nvCxnSpPr>
          <p:spPr>
            <a:xfrm>
              <a:off x="2133600" y="3960812"/>
              <a:ext cx="4800600" cy="1588"/>
            </a:xfrm>
            <a:prstGeom prst="line">
              <a:avLst/>
            </a:prstGeom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/>
            <p:nvPr/>
          </p:nvCxnSpPr>
          <p:spPr>
            <a:xfrm>
              <a:off x="2133600" y="4343400"/>
              <a:ext cx="4800600" cy="158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>
              <a:off x="2133600" y="4572000"/>
              <a:ext cx="4800600" cy="158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2133600" y="4800600"/>
              <a:ext cx="4800600" cy="158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>
              <a:off x="2133600" y="5029200"/>
              <a:ext cx="4800600" cy="158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>
              <a:off x="2061949" y="5256212"/>
              <a:ext cx="4800600" cy="158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>
              <a:off x="2133600" y="5486400"/>
              <a:ext cx="4800600" cy="158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>
              <a:off x="2133600" y="5943600"/>
              <a:ext cx="4800600" cy="158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Rectangle 1"/>
          <p:cNvSpPr/>
          <p:nvPr/>
        </p:nvSpPr>
        <p:spPr>
          <a:xfrm>
            <a:off x="2953869" y="3962400"/>
            <a:ext cx="591670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000" dirty="0">
                <a:latin typeface="Baskerville Old Face" pitchFamily="18" charset="0"/>
              </a:rPr>
              <a:t>Students at Tech High participate in hands-on activities and collaborate on meaningful projects that train them to be critical thinkers and problem solvers. Students have the opportunity to take advanced-level classes, earn industry certifications, participate in internships and take advantage of college dual enrolment. 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397623" y="3291662"/>
            <a:ext cx="5029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latin typeface="Baskerville Old Face" pitchFamily="18" charset="0"/>
              </a:rPr>
              <a:t>About Tech High</a:t>
            </a:r>
          </a:p>
        </p:txBody>
      </p:sp>
      <p:sp>
        <p:nvSpPr>
          <p:cNvPr id="17" name="Folded Corner 16"/>
          <p:cNvSpPr/>
          <p:nvPr/>
        </p:nvSpPr>
        <p:spPr>
          <a:xfrm rot="20861296">
            <a:off x="388597" y="299005"/>
            <a:ext cx="3262375" cy="3288189"/>
          </a:xfrm>
          <a:prstGeom prst="foldedCorner">
            <a:avLst/>
          </a:prstGeom>
          <a:solidFill>
            <a:srgbClr val="FFFF99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1" dirty="0">
              <a:solidFill>
                <a:srgbClr val="000000"/>
              </a:solidFill>
            </a:endParaRPr>
          </a:p>
          <a:p>
            <a:pPr algn="ctr"/>
            <a:endParaRPr lang="en-US" sz="2000" b="1" dirty="0">
              <a:solidFill>
                <a:srgbClr val="000000"/>
              </a:solidFill>
            </a:endParaRPr>
          </a:p>
          <a:p>
            <a:pPr algn="ctr"/>
            <a:endParaRPr lang="en-US" sz="2000" b="1" dirty="0">
              <a:solidFill>
                <a:srgbClr val="000000"/>
              </a:solidFill>
            </a:endParaRPr>
          </a:p>
          <a:p>
            <a:endParaRPr lang="en-US" dirty="0">
              <a:solidFill>
                <a:srgbClr val="000000"/>
              </a:solidFill>
            </a:endParaRPr>
          </a:p>
          <a:p>
            <a:pPr algn="ctr"/>
            <a:endParaRPr lang="en-US" sz="2000" b="1" dirty="0">
              <a:solidFill>
                <a:srgbClr val="000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 rot="20861493">
            <a:off x="355407" y="471087"/>
            <a:ext cx="3117360" cy="2893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u="sng" dirty="0">
                <a:latin typeface="Comic Sans MS" pitchFamily="66" charset="0"/>
              </a:rPr>
              <a:t>Career Programs</a:t>
            </a:r>
            <a:r>
              <a:rPr lang="en-US" b="1" u="sng" dirty="0">
                <a:latin typeface="Comic Sans MS" pitchFamily="66" charset="0"/>
              </a:rPr>
              <a:t>:</a:t>
            </a:r>
          </a:p>
          <a:p>
            <a:pPr algn="ctr"/>
            <a:endParaRPr lang="en-US" b="1" u="sng" dirty="0">
              <a:latin typeface="Comic Sans MS" pitchFamily="66" charset="0"/>
            </a:endParaRPr>
          </a:p>
          <a:p>
            <a:pPr marL="285750" indent="-285750">
              <a:buFont typeface="Arial"/>
              <a:buChar char="•"/>
            </a:pPr>
            <a:r>
              <a:rPr lang="en-US" sz="1600" dirty="0">
                <a:latin typeface="Comic Sans MS" pitchFamily="66" charset="0"/>
              </a:rPr>
              <a:t>Building Construction Technology</a:t>
            </a:r>
          </a:p>
          <a:p>
            <a:pPr marL="285750" indent="-285750">
              <a:buFont typeface="Arial"/>
              <a:buChar char="•"/>
            </a:pPr>
            <a:r>
              <a:rPr lang="en-US" sz="1600" dirty="0">
                <a:latin typeface="Comic Sans MS" pitchFamily="66" charset="0"/>
              </a:rPr>
              <a:t>Commercial &amp; Digital Arts</a:t>
            </a:r>
          </a:p>
          <a:p>
            <a:pPr marL="285750" indent="-285750">
              <a:buFont typeface="Arial"/>
              <a:buChar char="•"/>
            </a:pPr>
            <a:r>
              <a:rPr lang="en-US" sz="1600" dirty="0">
                <a:latin typeface="Comic Sans MS" pitchFamily="66" charset="0"/>
              </a:rPr>
              <a:t>Electricity</a:t>
            </a:r>
          </a:p>
          <a:p>
            <a:pPr marL="285750" indent="-285750">
              <a:buFont typeface="Arial"/>
              <a:buChar char="•"/>
            </a:pPr>
            <a:r>
              <a:rPr lang="en-US" sz="1600" dirty="0">
                <a:latin typeface="Comic Sans MS" pitchFamily="66" charset="0"/>
              </a:rPr>
              <a:t>Game and Simulation Programming</a:t>
            </a:r>
          </a:p>
          <a:p>
            <a:pPr marL="285750" indent="-285750">
              <a:buFont typeface="Arial"/>
              <a:buChar char="•"/>
            </a:pPr>
            <a:r>
              <a:rPr lang="en-US" sz="1600" dirty="0">
                <a:latin typeface="Comic Sans MS" pitchFamily="66" charset="0"/>
              </a:rPr>
              <a:t>Marine Mechanics</a:t>
            </a:r>
          </a:p>
          <a:p>
            <a:pPr marL="285750" indent="-285750">
              <a:buFont typeface="Arial"/>
              <a:buChar char="•"/>
            </a:pPr>
            <a:r>
              <a:rPr lang="en-US" sz="1600" dirty="0">
                <a:latin typeface="Comic Sans MS" pitchFamily="66" charset="0"/>
              </a:rPr>
              <a:t>Nursing</a:t>
            </a:r>
          </a:p>
          <a:p>
            <a:pPr marL="285750" indent="-285750">
              <a:buFont typeface="Arial"/>
              <a:buChar char="•"/>
            </a:pPr>
            <a:r>
              <a:rPr lang="en-US" sz="1600" dirty="0">
                <a:latin typeface="Comic Sans MS" pitchFamily="66" charset="0"/>
              </a:rPr>
              <a:t>Veterinary Assistant </a:t>
            </a:r>
          </a:p>
        </p:txBody>
      </p:sp>
      <p:sp>
        <p:nvSpPr>
          <p:cNvPr id="22" name="Rectangle 21"/>
          <p:cNvSpPr/>
          <p:nvPr/>
        </p:nvSpPr>
        <p:spPr>
          <a:xfrm>
            <a:off x="3885001" y="282476"/>
            <a:ext cx="4940751" cy="2123658"/>
          </a:xfrm>
          <a:prstGeom prst="rect">
            <a:avLst/>
          </a:prstGeom>
          <a:solidFill>
            <a:srgbClr val="FFFF99"/>
          </a:solidFill>
          <a:ln>
            <a:solidFill>
              <a:schemeClr val="tx1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4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Richard O. Jacobson Technical High School of Seminole</a:t>
            </a:r>
          </a:p>
        </p:txBody>
      </p:sp>
      <p:sp>
        <p:nvSpPr>
          <p:cNvPr id="23" name="Oval 22"/>
          <p:cNvSpPr/>
          <p:nvPr/>
        </p:nvSpPr>
        <p:spPr>
          <a:xfrm>
            <a:off x="3898734" y="334595"/>
            <a:ext cx="228600" cy="228600"/>
          </a:xfrm>
          <a:prstGeom prst="ellips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4" name="Oval 23"/>
          <p:cNvSpPr/>
          <p:nvPr/>
        </p:nvSpPr>
        <p:spPr>
          <a:xfrm>
            <a:off x="8471730" y="375314"/>
            <a:ext cx="228600" cy="228600"/>
          </a:xfrm>
          <a:prstGeom prst="ellips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" name="Flowchart: Data 8"/>
          <p:cNvSpPr/>
          <p:nvPr/>
        </p:nvSpPr>
        <p:spPr>
          <a:xfrm rot="4099213" flipH="1">
            <a:off x="3053769" y="2731730"/>
            <a:ext cx="501841" cy="1500962"/>
          </a:xfrm>
          <a:prstGeom prst="flowChartInputOutpu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6" name="Flowchart: Data 8"/>
          <p:cNvSpPr/>
          <p:nvPr/>
        </p:nvSpPr>
        <p:spPr>
          <a:xfrm rot="7184524" flipH="1">
            <a:off x="8221379" y="2659096"/>
            <a:ext cx="501841" cy="1500962"/>
          </a:xfrm>
          <a:prstGeom prst="flowChartInputOutpu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0" name="Picture 19" descr="Vet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4419600"/>
            <a:ext cx="2700338" cy="16002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8" name="TextBox 17"/>
          <p:cNvSpPr txBox="1"/>
          <p:nvPr/>
        </p:nvSpPr>
        <p:spPr>
          <a:xfrm>
            <a:off x="4088012" y="2362200"/>
            <a:ext cx="46123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*Formerly the Career Academies of Seminole</a:t>
            </a:r>
          </a:p>
        </p:txBody>
      </p:sp>
      <p:sp>
        <p:nvSpPr>
          <p:cNvPr id="15" name="Rectangle 14"/>
          <p:cNvSpPr/>
          <p:nvPr/>
        </p:nvSpPr>
        <p:spPr>
          <a:xfrm>
            <a:off x="623046" y="6216928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>
                <a:hlinkClick r:id="rId3"/>
              </a:rPr>
              <a:t>Video of CAS</a:t>
            </a:r>
            <a:r>
              <a:rPr lang="en-US"/>
              <a:t> </a:t>
            </a:r>
            <a:endParaRPr lang="en-US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AF70E67D-F952-84F6-AB03-2C7D4C7F55AF}"/>
              </a:ext>
            </a:extLst>
          </p:cNvPr>
          <p:cNvSpPr txBox="1"/>
          <p:nvPr/>
        </p:nvSpPr>
        <p:spPr>
          <a:xfrm>
            <a:off x="4236931" y="5923274"/>
            <a:ext cx="463364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hlinkClick r:id="rId4"/>
              </a:rPr>
              <a:t>https://www.pcsb.org/techhigh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3665915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4BEF10F0-B2DA-41E3-8FFE-23281A76947B}"/>
              </a:ext>
            </a:extLst>
          </p:cNvPr>
          <p:cNvSpPr/>
          <p:nvPr/>
        </p:nvSpPr>
        <p:spPr>
          <a:xfrm>
            <a:off x="990600" y="106740"/>
            <a:ext cx="7505700" cy="830997"/>
          </a:xfrm>
          <a:prstGeom prst="rect">
            <a:avLst/>
          </a:prstGeom>
          <a:solidFill>
            <a:srgbClr val="FFFF99"/>
          </a:solidFill>
          <a:ln>
            <a:solidFill>
              <a:schemeClr val="tx1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8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Center for Culinary Arts</a:t>
            </a:r>
          </a:p>
        </p:txBody>
      </p:sp>
      <p:sp>
        <p:nvSpPr>
          <p:cNvPr id="3" name="Folded Corner 16">
            <a:extLst>
              <a:ext uri="{FF2B5EF4-FFF2-40B4-BE49-F238E27FC236}">
                <a16:creationId xmlns:a16="http://schemas.microsoft.com/office/drawing/2014/main" id="{B5D98230-4232-4660-8461-B3CD3FAA0BBB}"/>
              </a:ext>
            </a:extLst>
          </p:cNvPr>
          <p:cNvSpPr/>
          <p:nvPr/>
        </p:nvSpPr>
        <p:spPr>
          <a:xfrm>
            <a:off x="533400" y="1295400"/>
            <a:ext cx="3733800" cy="4191000"/>
          </a:xfrm>
          <a:prstGeom prst="foldedCorner">
            <a:avLst/>
          </a:prstGeom>
          <a:solidFill>
            <a:srgbClr val="FFFF99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2000" b="1" u="sng" dirty="0">
              <a:solidFill>
                <a:srgbClr val="000000"/>
              </a:solidFill>
            </a:endParaRPr>
          </a:p>
          <a:p>
            <a:endParaRPr lang="en-US" sz="2000" b="1" u="sng" dirty="0">
              <a:solidFill>
                <a:srgbClr val="000000"/>
              </a:solidFill>
            </a:endParaRPr>
          </a:p>
          <a:p>
            <a:r>
              <a:rPr lang="en-US" sz="2000" b="1" u="sng" dirty="0">
                <a:solidFill>
                  <a:srgbClr val="000000"/>
                </a:solidFill>
              </a:rPr>
              <a:t>Where</a:t>
            </a:r>
            <a:r>
              <a:rPr lang="en-US" sz="2000" b="1" dirty="0">
                <a:solidFill>
                  <a:srgbClr val="000000"/>
                </a:solidFill>
              </a:rPr>
              <a:t>: Hollins HS</a:t>
            </a:r>
          </a:p>
          <a:p>
            <a:endParaRPr lang="en-US" sz="2000" b="1" dirty="0">
              <a:solidFill>
                <a:srgbClr val="000000"/>
              </a:solidFill>
            </a:endParaRPr>
          </a:p>
          <a:p>
            <a:r>
              <a:rPr lang="en-US" sz="2000" b="1" u="sng" dirty="0">
                <a:solidFill>
                  <a:srgbClr val="000000"/>
                </a:solidFill>
              </a:rPr>
              <a:t>What</a:t>
            </a:r>
            <a:r>
              <a:rPr lang="en-US" sz="2000" b="1" dirty="0">
                <a:solidFill>
                  <a:srgbClr val="000000"/>
                </a:solidFill>
              </a:rPr>
              <a:t>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00000"/>
                </a:solidFill>
              </a:rPr>
              <a:t>4 years of training in the fields of culinary trade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>
              <a:solidFill>
                <a:srgbClr val="000000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00000"/>
                </a:solidFill>
              </a:rPr>
              <a:t>Hands-on experience learning how to prepare dishes</a:t>
            </a:r>
          </a:p>
          <a:p>
            <a:endParaRPr lang="en-US" sz="2000" dirty="0">
              <a:solidFill>
                <a:srgbClr val="000000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00000"/>
                </a:solidFill>
              </a:rPr>
              <a:t>Students will be prepared for career in food service and hospitality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1600" dirty="0">
              <a:solidFill>
                <a:srgbClr val="000000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00000"/>
                </a:solidFill>
              </a:rPr>
              <a:t>May earn up to three industry certifications </a:t>
            </a:r>
          </a:p>
          <a:p>
            <a:endParaRPr lang="en-US" sz="2000" b="1" dirty="0">
              <a:solidFill>
                <a:srgbClr val="000000"/>
              </a:solidFill>
            </a:endParaRPr>
          </a:p>
        </p:txBody>
      </p:sp>
      <p:pic>
        <p:nvPicPr>
          <p:cNvPr id="1026" name="Picture 2" descr="students">
            <a:extLst>
              <a:ext uri="{FF2B5EF4-FFF2-40B4-BE49-F238E27FC236}">
                <a16:creationId xmlns:a16="http://schemas.microsoft.com/office/drawing/2014/main" id="{FDD15980-A38E-4E08-BA94-B576D4951D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1295400"/>
            <a:ext cx="2641600" cy="1981200"/>
          </a:xfrm>
          <a:prstGeom prst="rect">
            <a:avLst/>
          </a:prstGeom>
          <a:noFill/>
          <a:ln w="254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www.pcsb.org/cms/lib/FL01903687/Centricity/ModuleInstance/16520/large/Photo%20Sep%2025%209%2044%2037%20AM.jpg?rnd=0.70657770415143">
            <a:extLst>
              <a:ext uri="{FF2B5EF4-FFF2-40B4-BE49-F238E27FC236}">
                <a16:creationId xmlns:a16="http://schemas.microsoft.com/office/drawing/2014/main" id="{08E0CC1B-6A16-49BA-8F32-D185FD4E2C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2743200"/>
            <a:ext cx="1784445" cy="2362200"/>
          </a:xfrm>
          <a:prstGeom prst="rect">
            <a:avLst/>
          </a:prstGeom>
          <a:noFill/>
          <a:ln w="254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s://www.pcsb.org/cms/lib/FL01903687/Centricity/ModuleInstance/16520/large/IMG953293_resized.jpg?rnd=0.980048698363848">
            <a:extLst>
              <a:ext uri="{FF2B5EF4-FFF2-40B4-BE49-F238E27FC236}">
                <a16:creationId xmlns:a16="http://schemas.microsoft.com/office/drawing/2014/main" id="{7E2CA8A1-B4B4-415E-AEFC-1D656873C7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0335" y="4491037"/>
            <a:ext cx="2857500" cy="2143125"/>
          </a:xfrm>
          <a:prstGeom prst="rect">
            <a:avLst/>
          </a:prstGeom>
          <a:noFill/>
          <a:ln w="254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08170F12-3718-4C7C-8E4E-C7DD1CE2BAAC}"/>
              </a:ext>
            </a:extLst>
          </p:cNvPr>
          <p:cNvSpPr txBox="1"/>
          <p:nvPr/>
        </p:nvSpPr>
        <p:spPr>
          <a:xfrm>
            <a:off x="609600" y="6019800"/>
            <a:ext cx="426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linkClick r:id="rId5"/>
              </a:rPr>
              <a:t>https://www.pcsb.org/domain/2479</a:t>
            </a:r>
            <a:r>
              <a:rPr lang="en-US" dirty="0"/>
              <a:t> 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E1F76031-8733-EE2E-BB83-2031928632AF}"/>
              </a:ext>
            </a:extLst>
          </p:cNvPr>
          <p:cNvSpPr/>
          <p:nvPr/>
        </p:nvSpPr>
        <p:spPr>
          <a:xfrm>
            <a:off x="1051389" y="206021"/>
            <a:ext cx="228600" cy="228600"/>
          </a:xfrm>
          <a:prstGeom prst="ellipse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05FBBEA8-1BE3-F93C-1238-DC1145D18792}"/>
              </a:ext>
            </a:extLst>
          </p:cNvPr>
          <p:cNvSpPr/>
          <p:nvPr/>
        </p:nvSpPr>
        <p:spPr>
          <a:xfrm>
            <a:off x="8143126" y="192882"/>
            <a:ext cx="228600" cy="228600"/>
          </a:xfrm>
          <a:prstGeom prst="ellipse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40916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B8F5ECF2-5440-964F-BCB9-F2AB86DF5B16}"/>
              </a:ext>
            </a:extLst>
          </p:cNvPr>
          <p:cNvSpPr/>
          <p:nvPr/>
        </p:nvSpPr>
        <p:spPr>
          <a:xfrm>
            <a:off x="457200" y="287995"/>
            <a:ext cx="8229600" cy="2123658"/>
          </a:xfrm>
          <a:prstGeom prst="rect">
            <a:avLst/>
          </a:prstGeom>
          <a:solidFill>
            <a:srgbClr val="FFFF99"/>
          </a:solidFill>
          <a:ln>
            <a:solidFill>
              <a:schemeClr val="tx1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66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The Academy of Entertainment Arts</a:t>
            </a:r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288E5F67-F55B-A7AC-7DBA-A8DC7BC7D0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38600" y="2422536"/>
            <a:ext cx="5638800" cy="563562"/>
          </a:xfrm>
        </p:spPr>
        <p:txBody>
          <a:bodyPr>
            <a:noAutofit/>
          </a:bodyPr>
          <a:lstStyle/>
          <a:p>
            <a:r>
              <a:rPr lang="en-US" sz="1800" dirty="0">
                <a:hlinkClick r:id="rId2"/>
              </a:rPr>
              <a:t>https://www.pcsb.org/domain/2480</a:t>
            </a:r>
            <a:r>
              <a:rPr lang="en-US" sz="1800" dirty="0"/>
              <a:t>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35F1DC1-42FB-2F85-A8C9-BCD4F39931FF}"/>
              </a:ext>
            </a:extLst>
          </p:cNvPr>
          <p:cNvSpPr txBox="1"/>
          <p:nvPr/>
        </p:nvSpPr>
        <p:spPr>
          <a:xfrm>
            <a:off x="5181600" y="3048000"/>
            <a:ext cx="3810000" cy="3416320"/>
          </a:xfrm>
          <a:prstGeom prst="rect">
            <a:avLst/>
          </a:prstGeom>
          <a:solidFill>
            <a:srgbClr val="FFFF99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0" i="0" dirty="0">
                <a:solidFill>
                  <a:srgbClr val="808080"/>
                </a:solidFill>
                <a:effectLst/>
                <a:latin typeface="Century Gothic" panose="020B0502020202020204" pitchFamily="34" charset="0"/>
              </a:rPr>
              <a:t>Programs: </a:t>
            </a:r>
          </a:p>
          <a:p>
            <a:pPr marL="342900" indent="-342900">
              <a:buFontTx/>
              <a:buChar char="-"/>
            </a:pPr>
            <a:r>
              <a:rPr lang="en-US" sz="2400" b="0" i="0" dirty="0">
                <a:solidFill>
                  <a:srgbClr val="808080"/>
                </a:solidFill>
                <a:effectLst/>
                <a:latin typeface="Century Gothic" panose="020B0502020202020204" pitchFamily="34" charset="0"/>
              </a:rPr>
              <a:t>Film</a:t>
            </a:r>
            <a:endParaRPr lang="en-US" sz="2400" dirty="0">
              <a:solidFill>
                <a:srgbClr val="808080"/>
              </a:solidFill>
              <a:latin typeface="Century Gothic" panose="020B0502020202020204" pitchFamily="34" charset="0"/>
            </a:endParaRPr>
          </a:p>
          <a:p>
            <a:pPr marL="342900" indent="-342900">
              <a:buFontTx/>
              <a:buChar char="-"/>
            </a:pPr>
            <a:r>
              <a:rPr lang="en-US" sz="2400" b="0" i="0" dirty="0">
                <a:solidFill>
                  <a:srgbClr val="808080"/>
                </a:solidFill>
                <a:effectLst/>
                <a:latin typeface="Century Gothic" panose="020B0502020202020204" pitchFamily="34" charset="0"/>
              </a:rPr>
              <a:t> Game Design </a:t>
            </a:r>
          </a:p>
          <a:p>
            <a:pPr marL="342900" indent="-342900">
              <a:buFontTx/>
              <a:buChar char="-"/>
            </a:pPr>
            <a:r>
              <a:rPr lang="en-US" sz="2400" b="0" i="0" dirty="0">
                <a:solidFill>
                  <a:srgbClr val="808080"/>
                </a:solidFill>
                <a:effectLst/>
                <a:latin typeface="Century Gothic" panose="020B0502020202020204" pitchFamily="34" charset="0"/>
              </a:rPr>
              <a:t> Animation </a:t>
            </a:r>
          </a:p>
          <a:p>
            <a:pPr marL="342900" indent="-342900">
              <a:buFontTx/>
              <a:buChar char="-"/>
            </a:pPr>
            <a:r>
              <a:rPr lang="en-US" sz="2400" b="0" i="0" dirty="0">
                <a:solidFill>
                  <a:srgbClr val="808080"/>
                </a:solidFill>
                <a:effectLst/>
                <a:latin typeface="Century Gothic" panose="020B0502020202020204" pitchFamily="34" charset="0"/>
              </a:rPr>
              <a:t> Music Production</a:t>
            </a:r>
          </a:p>
          <a:p>
            <a:pPr marL="342900" indent="-342900">
              <a:buFontTx/>
              <a:buChar char="-"/>
            </a:pPr>
            <a:r>
              <a:rPr lang="en-US" sz="2400" b="0" i="0" dirty="0">
                <a:solidFill>
                  <a:srgbClr val="808080"/>
                </a:solidFill>
                <a:effectLst/>
                <a:latin typeface="Century Gothic" panose="020B0502020202020204" pitchFamily="34" charset="0"/>
              </a:rPr>
              <a:t> Photography &amp; Image Design</a:t>
            </a:r>
          </a:p>
          <a:p>
            <a:pPr marL="342900" indent="-342900">
              <a:buFontTx/>
              <a:buChar char="-"/>
            </a:pPr>
            <a:r>
              <a:rPr lang="en-US" sz="2400" b="0" i="0" dirty="0">
                <a:solidFill>
                  <a:srgbClr val="808080"/>
                </a:solidFill>
                <a:effectLst/>
                <a:latin typeface="Century Gothic" panose="020B0502020202020204" pitchFamily="34" charset="0"/>
              </a:rPr>
              <a:t> Branding &amp; Entrepreneurship</a:t>
            </a:r>
            <a:endParaRPr lang="en-US" dirty="0"/>
          </a:p>
        </p:txBody>
      </p:sp>
      <p:pic>
        <p:nvPicPr>
          <p:cNvPr id="1026" name="Picture 2" descr="AEA logo--click to view Academy website ">
            <a:extLst>
              <a:ext uri="{FF2B5EF4-FFF2-40B4-BE49-F238E27FC236}">
                <a16:creationId xmlns:a16="http://schemas.microsoft.com/office/drawing/2014/main" id="{2F001A87-4876-403D-9DF3-366AC6628D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6511" y="4435278"/>
            <a:ext cx="2857500" cy="213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ollins HighSchool">
            <a:extLst>
              <a:ext uri="{FF2B5EF4-FFF2-40B4-BE49-F238E27FC236}">
                <a16:creationId xmlns:a16="http://schemas.microsoft.com/office/drawing/2014/main" id="{E426F865-090D-F5B0-6C24-6C2FC73DAF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4038600"/>
            <a:ext cx="2646063" cy="2317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Folded Corner 21">
            <a:extLst>
              <a:ext uri="{FF2B5EF4-FFF2-40B4-BE49-F238E27FC236}">
                <a16:creationId xmlns:a16="http://schemas.microsoft.com/office/drawing/2014/main" id="{73B79878-8063-319B-5D1E-EDD1BF302E8A}"/>
              </a:ext>
            </a:extLst>
          </p:cNvPr>
          <p:cNvSpPr/>
          <p:nvPr/>
        </p:nvSpPr>
        <p:spPr>
          <a:xfrm rot="21003428">
            <a:off x="451078" y="2449374"/>
            <a:ext cx="2575389" cy="2162514"/>
          </a:xfrm>
          <a:prstGeom prst="foldedCorner">
            <a:avLst/>
          </a:prstGeom>
          <a:solidFill>
            <a:srgbClr val="FFFF99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b="0" i="0" dirty="0">
              <a:solidFill>
                <a:schemeClr val="tx1"/>
              </a:solidFill>
              <a:effectLst/>
              <a:latin typeface="Century Gothic" panose="020B0502020202020204" pitchFamily="34" charset="0"/>
            </a:endParaRPr>
          </a:p>
          <a:p>
            <a:pPr algn="ctr"/>
            <a:r>
              <a:rPr lang="en-US" sz="2400" b="0" i="0" dirty="0">
                <a:solidFill>
                  <a:schemeClr val="tx1"/>
                </a:solidFill>
                <a:effectLst/>
                <a:latin typeface="Century Gothic" panose="020B0502020202020204" pitchFamily="34" charset="0"/>
              </a:rPr>
              <a:t>AEA is the fusion of an arts and technology program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9C048436-3CAD-959B-30F6-91F1FEB58287}"/>
              </a:ext>
            </a:extLst>
          </p:cNvPr>
          <p:cNvSpPr/>
          <p:nvPr/>
        </p:nvSpPr>
        <p:spPr>
          <a:xfrm>
            <a:off x="3163098" y="2546800"/>
            <a:ext cx="1603324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1" cap="none" spc="0" dirty="0">
                <a:ln w="22225">
                  <a:solidFill>
                    <a:schemeClr val="tx1"/>
                  </a:solidFill>
                  <a:prstDash val="solid"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</a:rPr>
              <a:t>Hollins </a:t>
            </a:r>
          </a:p>
          <a:p>
            <a:pPr algn="ctr"/>
            <a:r>
              <a:rPr lang="en-US" sz="3600" b="1" cap="none" spc="0" dirty="0">
                <a:ln w="22225">
                  <a:solidFill>
                    <a:schemeClr val="tx1"/>
                  </a:solidFill>
                  <a:prstDash val="solid"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</a:rPr>
              <a:t>High</a:t>
            </a:r>
          </a:p>
          <a:p>
            <a:pPr algn="ctr"/>
            <a:r>
              <a:rPr lang="en-US" sz="3600" b="1" cap="none" spc="0" dirty="0">
                <a:ln w="22225">
                  <a:solidFill>
                    <a:schemeClr val="tx1"/>
                  </a:solidFill>
                  <a:prstDash val="solid"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</a:rPr>
              <a:t> School</a:t>
            </a: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B1489F59-459B-BFFD-0A36-1AA10247B68C}"/>
              </a:ext>
            </a:extLst>
          </p:cNvPr>
          <p:cNvSpPr/>
          <p:nvPr/>
        </p:nvSpPr>
        <p:spPr>
          <a:xfrm>
            <a:off x="5313534" y="3216415"/>
            <a:ext cx="228600" cy="228600"/>
          </a:xfrm>
          <a:prstGeom prst="ellipse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21C2194E-1AD8-E059-DC2D-7E91A2358F46}"/>
              </a:ext>
            </a:extLst>
          </p:cNvPr>
          <p:cNvSpPr/>
          <p:nvPr/>
        </p:nvSpPr>
        <p:spPr>
          <a:xfrm>
            <a:off x="8631678" y="3195363"/>
            <a:ext cx="228600" cy="228600"/>
          </a:xfrm>
          <a:prstGeom prst="ellipse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Flowchart: Data 15">
            <a:extLst>
              <a:ext uri="{FF2B5EF4-FFF2-40B4-BE49-F238E27FC236}">
                <a16:creationId xmlns:a16="http://schemas.microsoft.com/office/drawing/2014/main" id="{0893F911-49D3-76E4-E5FA-E48F1F4FCB76}"/>
              </a:ext>
            </a:extLst>
          </p:cNvPr>
          <p:cNvSpPr/>
          <p:nvPr/>
        </p:nvSpPr>
        <p:spPr>
          <a:xfrm rot="19080241" flipH="1">
            <a:off x="8204466" y="-15814"/>
            <a:ext cx="501841" cy="1500962"/>
          </a:xfrm>
          <a:prstGeom prst="flowChartInputOutpu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Flowchart: Data 16">
            <a:extLst>
              <a:ext uri="{FF2B5EF4-FFF2-40B4-BE49-F238E27FC236}">
                <a16:creationId xmlns:a16="http://schemas.microsoft.com/office/drawing/2014/main" id="{726B1429-3558-DD78-1CED-E2B38E6FC126}"/>
              </a:ext>
            </a:extLst>
          </p:cNvPr>
          <p:cNvSpPr/>
          <p:nvPr/>
        </p:nvSpPr>
        <p:spPr>
          <a:xfrm rot="3257963" flipH="1">
            <a:off x="504952" y="-113933"/>
            <a:ext cx="501841" cy="1500962"/>
          </a:xfrm>
          <a:prstGeom prst="flowChartInputOutpu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44522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http://t1.gstatic.com/images?q=tbn:ANd9GcQV5kDsl6Hingh2SgcE7DmEuHVTfn1nvZ_FCg7qSpB_MoxWwRvE:design.lsu.edu/art/files/2011/11/SrLab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200400"/>
            <a:ext cx="3406554" cy="226690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3" name="Rectangle 42"/>
          <p:cNvSpPr/>
          <p:nvPr/>
        </p:nvSpPr>
        <p:spPr>
          <a:xfrm rot="20685357">
            <a:off x="111683" y="390572"/>
            <a:ext cx="3810000" cy="1938992"/>
          </a:xfrm>
          <a:prstGeom prst="rect">
            <a:avLst/>
          </a:prstGeom>
          <a:solidFill>
            <a:srgbClr val="FFFF99"/>
          </a:solidFill>
          <a:ln>
            <a:solidFill>
              <a:schemeClr val="tx1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60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Career Academies</a:t>
            </a:r>
          </a:p>
        </p:txBody>
      </p:sp>
      <p:sp>
        <p:nvSpPr>
          <p:cNvPr id="3" name="Oval 2"/>
          <p:cNvSpPr/>
          <p:nvPr/>
        </p:nvSpPr>
        <p:spPr>
          <a:xfrm>
            <a:off x="1600200" y="533400"/>
            <a:ext cx="228600" cy="228600"/>
          </a:xfrm>
          <a:prstGeom prst="ellips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39" name="Group 38"/>
          <p:cNvGrpSpPr/>
          <p:nvPr/>
        </p:nvGrpSpPr>
        <p:grpSpPr>
          <a:xfrm rot="162397">
            <a:off x="3949462" y="119151"/>
            <a:ext cx="5203739" cy="6657997"/>
            <a:chOff x="4038600" y="359997"/>
            <a:chExt cx="4953000" cy="6422940"/>
          </a:xfrm>
        </p:grpSpPr>
        <p:sp>
          <p:nvSpPr>
            <p:cNvPr id="6" name="Wave 5"/>
            <p:cNvSpPr/>
            <p:nvPr/>
          </p:nvSpPr>
          <p:spPr>
            <a:xfrm rot="16014878">
              <a:off x="3330022" y="1084042"/>
              <a:ext cx="6370157" cy="4922068"/>
            </a:xfrm>
            <a:prstGeom prst="wave">
              <a:avLst>
                <a:gd name="adj1" fmla="val 1306"/>
                <a:gd name="adj2" fmla="val 0"/>
              </a:avLst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12" name="Straight Connector 11"/>
            <p:cNvCxnSpPr/>
            <p:nvPr/>
          </p:nvCxnSpPr>
          <p:spPr>
            <a:xfrm flipV="1">
              <a:off x="4038600" y="1219200"/>
              <a:ext cx="48006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flipV="1">
              <a:off x="4096755" y="1445051"/>
              <a:ext cx="48006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flipV="1">
              <a:off x="4107538" y="1673141"/>
              <a:ext cx="48006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flipV="1">
              <a:off x="4114800" y="1905000"/>
              <a:ext cx="48006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flipV="1">
              <a:off x="4114800" y="2133600"/>
              <a:ext cx="48006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flipV="1">
              <a:off x="4114800" y="2362200"/>
              <a:ext cx="48006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V="1">
              <a:off x="4116608" y="2629056"/>
              <a:ext cx="48006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V="1">
              <a:off x="4120219" y="2934026"/>
              <a:ext cx="48006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flipV="1">
              <a:off x="4120230" y="3162881"/>
              <a:ext cx="48006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flipV="1">
              <a:off x="4120243" y="3391735"/>
              <a:ext cx="48006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 flipV="1">
              <a:off x="4112965" y="3694971"/>
              <a:ext cx="48006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 flipV="1">
              <a:off x="4114800" y="3962400"/>
              <a:ext cx="48006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 flipV="1">
              <a:off x="4112989" y="4152681"/>
              <a:ext cx="48006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 flipV="1">
              <a:off x="4114800" y="4419600"/>
              <a:ext cx="48006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 flipV="1">
              <a:off x="4114800" y="4648200"/>
              <a:ext cx="48006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 flipV="1">
              <a:off x="4114800" y="4876800"/>
              <a:ext cx="48006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 flipV="1">
              <a:off x="4114800" y="5105400"/>
              <a:ext cx="48006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 flipV="1">
              <a:off x="4120351" y="5451428"/>
              <a:ext cx="48006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 flipV="1">
              <a:off x="4120364" y="5680283"/>
              <a:ext cx="48006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 flipV="1">
              <a:off x="4191000" y="6019800"/>
              <a:ext cx="48006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 flipV="1">
              <a:off x="4267200" y="6248400"/>
              <a:ext cx="47244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3" name="Freeform 52"/>
            <p:cNvSpPr/>
            <p:nvPr/>
          </p:nvSpPr>
          <p:spPr>
            <a:xfrm>
              <a:off x="4885899" y="450376"/>
              <a:ext cx="395785" cy="6332561"/>
            </a:xfrm>
            <a:custGeom>
              <a:avLst/>
              <a:gdLst>
                <a:gd name="connsiteX0" fmla="*/ 0 w 395785"/>
                <a:gd name="connsiteY0" fmla="*/ 0 h 6332561"/>
                <a:gd name="connsiteX1" fmla="*/ 122829 w 395785"/>
                <a:gd name="connsiteY1" fmla="*/ 2088108 h 6332561"/>
                <a:gd name="connsiteX2" fmla="*/ 163773 w 395785"/>
                <a:gd name="connsiteY2" fmla="*/ 4476466 h 6332561"/>
                <a:gd name="connsiteX3" fmla="*/ 395785 w 395785"/>
                <a:gd name="connsiteY3" fmla="*/ 6332561 h 63325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95785" h="6332561">
                  <a:moveTo>
                    <a:pt x="0" y="0"/>
                  </a:moveTo>
                  <a:cubicBezTo>
                    <a:pt x="47766" y="671015"/>
                    <a:pt x="95533" y="1342030"/>
                    <a:pt x="122829" y="2088108"/>
                  </a:cubicBezTo>
                  <a:cubicBezTo>
                    <a:pt x="150125" y="2834186"/>
                    <a:pt x="118280" y="3769057"/>
                    <a:pt x="163773" y="4476466"/>
                  </a:cubicBezTo>
                  <a:cubicBezTo>
                    <a:pt x="209266" y="5183875"/>
                    <a:pt x="302525" y="5758218"/>
                    <a:pt x="395785" y="6332561"/>
                  </a:cubicBezTo>
                </a:path>
              </a:pathLst>
            </a:custGeom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5" name="TextBox 54"/>
            <p:cNvSpPr txBox="1"/>
            <p:nvPr/>
          </p:nvSpPr>
          <p:spPr>
            <a:xfrm rot="21409883">
              <a:off x="5040427" y="2760747"/>
              <a:ext cx="3581400" cy="6771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buFont typeface="Arial" pitchFamily="34" charset="0"/>
                <a:buChar char="•"/>
              </a:pPr>
              <a:endParaRPr lang="en-US" sz="2000" b="1" dirty="0">
                <a:latin typeface="Bradley Hand ITC" pitchFamily="66" charset="0"/>
              </a:endParaRPr>
            </a:p>
            <a:p>
              <a:pPr>
                <a:buFont typeface="Arial" pitchFamily="34" charset="0"/>
                <a:buChar char="•"/>
              </a:pPr>
              <a:endParaRPr lang="en-US" dirty="0"/>
            </a:p>
          </p:txBody>
        </p:sp>
      </p:grpSp>
      <p:sp>
        <p:nvSpPr>
          <p:cNvPr id="56" name="Oval 55"/>
          <p:cNvSpPr/>
          <p:nvPr/>
        </p:nvSpPr>
        <p:spPr>
          <a:xfrm>
            <a:off x="533400" y="3276600"/>
            <a:ext cx="228600" cy="228600"/>
          </a:xfrm>
          <a:prstGeom prst="ellipse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Oval 56"/>
          <p:cNvSpPr/>
          <p:nvPr/>
        </p:nvSpPr>
        <p:spPr>
          <a:xfrm>
            <a:off x="3581400" y="3276600"/>
            <a:ext cx="228600" cy="228600"/>
          </a:xfrm>
          <a:prstGeom prst="ellipse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lowchart: Data 8"/>
          <p:cNvSpPr/>
          <p:nvPr/>
        </p:nvSpPr>
        <p:spPr>
          <a:xfrm rot="3568674" flipH="1">
            <a:off x="4261618" y="-146231"/>
            <a:ext cx="501841" cy="1443477"/>
          </a:xfrm>
          <a:prstGeom prst="flowChartInputOutpu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Flowchart: Data 9"/>
          <p:cNvSpPr/>
          <p:nvPr/>
        </p:nvSpPr>
        <p:spPr>
          <a:xfrm rot="13447370">
            <a:off x="8426348" y="5751829"/>
            <a:ext cx="457200" cy="1407206"/>
          </a:xfrm>
          <a:prstGeom prst="flowChartInputOutpu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936293" y="0"/>
            <a:ext cx="4381307" cy="108952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b="1" dirty="0"/>
          </a:p>
          <a:p>
            <a:r>
              <a:rPr lang="en-US" b="1" dirty="0"/>
              <a:t>Clearwater High</a:t>
            </a:r>
          </a:p>
          <a:p>
            <a:r>
              <a:rPr lang="en-US" dirty="0"/>
              <a:t>Career Academy for International Culture and Commerce</a:t>
            </a:r>
          </a:p>
          <a:p>
            <a:endParaRPr lang="en-US" sz="1200" dirty="0"/>
          </a:p>
          <a:p>
            <a:r>
              <a:rPr lang="en-US" b="1" dirty="0"/>
              <a:t>Countryside</a:t>
            </a:r>
          </a:p>
          <a:p>
            <a:r>
              <a:rPr lang="en-US" dirty="0"/>
              <a:t>Center for Computer Technologies</a:t>
            </a:r>
          </a:p>
          <a:p>
            <a:endParaRPr lang="en-US" sz="1200" dirty="0"/>
          </a:p>
          <a:p>
            <a:r>
              <a:rPr lang="en-US" b="1"/>
              <a:t>Hollins</a:t>
            </a:r>
            <a:endParaRPr lang="en-US" b="1" dirty="0"/>
          </a:p>
          <a:p>
            <a:r>
              <a:rPr lang="en-US" dirty="0"/>
              <a:t>Academy of Entertainment Arts</a:t>
            </a:r>
          </a:p>
          <a:p>
            <a:endParaRPr lang="en-US" sz="1200" b="1" dirty="0"/>
          </a:p>
          <a:p>
            <a:r>
              <a:rPr lang="en-US" b="1" dirty="0"/>
              <a:t>Dunedin</a:t>
            </a:r>
          </a:p>
          <a:p>
            <a:r>
              <a:rPr lang="en-US" dirty="0"/>
              <a:t>Academy of Architectural Design and Building Technologies </a:t>
            </a:r>
          </a:p>
          <a:p>
            <a:endParaRPr lang="en-US" sz="1200" dirty="0"/>
          </a:p>
          <a:p>
            <a:r>
              <a:rPr lang="en-US" b="1" dirty="0"/>
              <a:t>East Lake</a:t>
            </a:r>
          </a:p>
          <a:p>
            <a:r>
              <a:rPr lang="en-US" dirty="0"/>
              <a:t>Academy of Engineering</a:t>
            </a:r>
          </a:p>
          <a:p>
            <a:endParaRPr lang="en-US" dirty="0"/>
          </a:p>
          <a:p>
            <a:r>
              <a:rPr lang="en-US" b="1" dirty="0"/>
              <a:t>Gibbs</a:t>
            </a:r>
          </a:p>
          <a:p>
            <a:r>
              <a:rPr lang="en-US" dirty="0"/>
              <a:t>Automation Production</a:t>
            </a:r>
          </a:p>
          <a:p>
            <a:endParaRPr lang="en-US" sz="1200" dirty="0"/>
          </a:p>
          <a:p>
            <a:r>
              <a:rPr lang="en-US" b="1" dirty="0"/>
              <a:t>Lakewood</a:t>
            </a:r>
          </a:p>
          <a:p>
            <a:r>
              <a:rPr lang="en-US" dirty="0"/>
              <a:t>Academy for Aquatic Management Systems &amp; Environmental Technology</a:t>
            </a:r>
          </a:p>
          <a:p>
            <a:r>
              <a:rPr lang="en-US" dirty="0"/>
              <a:t>Journalism 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marL="285750" indent="-285750">
              <a:buFont typeface="Arial" pitchFamily="34" charset="0"/>
              <a:buChar char="•"/>
            </a:pP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A59C74C-0773-520E-4DEF-A77C4CBDBAF1}"/>
              </a:ext>
            </a:extLst>
          </p:cNvPr>
          <p:cNvSpPr txBox="1"/>
          <p:nvPr/>
        </p:nvSpPr>
        <p:spPr>
          <a:xfrm>
            <a:off x="-4415820" y="6370153"/>
            <a:ext cx="470556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hlinkClick r:id="rId4" action="ppaction://hlinkfile"/>
              </a:rPr>
              <a:t>List of Career </a:t>
            </a:r>
            <a:r>
              <a:rPr lang="en-US" dirty="0" err="1">
                <a:hlinkClick r:id="rId4" action="ppaction://hlinkfile"/>
              </a:rPr>
              <a:t>Academi</a:t>
            </a:r>
            <a:r>
              <a:rPr lang="en-US" dirty="0">
                <a:hlinkClick r:id="rId4" action="ppaction://hlinkfile"/>
              </a:rPr>
              <a:t> with Websites 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2318550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3276600"/>
            <a:ext cx="2095500" cy="3171825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grpSp>
        <p:nvGrpSpPr>
          <p:cNvPr id="39" name="Group 38"/>
          <p:cNvGrpSpPr/>
          <p:nvPr/>
        </p:nvGrpSpPr>
        <p:grpSpPr>
          <a:xfrm>
            <a:off x="4038600" y="381000"/>
            <a:ext cx="4953000" cy="6422940"/>
            <a:chOff x="4038600" y="359997"/>
            <a:chExt cx="4953000" cy="6422940"/>
          </a:xfrm>
        </p:grpSpPr>
        <p:sp>
          <p:nvSpPr>
            <p:cNvPr id="6" name="Wave 5"/>
            <p:cNvSpPr/>
            <p:nvPr/>
          </p:nvSpPr>
          <p:spPr>
            <a:xfrm rot="16014878">
              <a:off x="3330022" y="1084042"/>
              <a:ext cx="6370157" cy="4922068"/>
            </a:xfrm>
            <a:prstGeom prst="wave">
              <a:avLst>
                <a:gd name="adj1" fmla="val 1306"/>
                <a:gd name="adj2" fmla="val 0"/>
              </a:avLst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12" name="Straight Connector 11"/>
            <p:cNvCxnSpPr/>
            <p:nvPr/>
          </p:nvCxnSpPr>
          <p:spPr>
            <a:xfrm flipV="1">
              <a:off x="4038600" y="1219200"/>
              <a:ext cx="48006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flipV="1">
              <a:off x="4038600" y="1447800"/>
              <a:ext cx="48006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flipV="1">
              <a:off x="4038600" y="1676400"/>
              <a:ext cx="48006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flipV="1">
              <a:off x="4114800" y="1905000"/>
              <a:ext cx="48006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flipV="1">
              <a:off x="4114800" y="2133600"/>
              <a:ext cx="48006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flipV="1">
              <a:off x="4114800" y="2362200"/>
              <a:ext cx="48006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V="1">
              <a:off x="4114800" y="2590800"/>
              <a:ext cx="48006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V="1">
              <a:off x="4114800" y="2819400"/>
              <a:ext cx="48006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flipV="1">
              <a:off x="4114800" y="3276600"/>
              <a:ext cx="48006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 flipV="1">
              <a:off x="4114800" y="3581400"/>
              <a:ext cx="48006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 flipV="1">
              <a:off x="4114800" y="3941397"/>
              <a:ext cx="48006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 flipV="1">
              <a:off x="4114800" y="4191000"/>
              <a:ext cx="48006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 flipV="1">
              <a:off x="4114800" y="4419600"/>
              <a:ext cx="48006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 flipV="1">
              <a:off x="4114800" y="4648200"/>
              <a:ext cx="48006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 flipV="1">
              <a:off x="4114800" y="4876800"/>
              <a:ext cx="48006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 flipV="1">
              <a:off x="4114800" y="5105400"/>
              <a:ext cx="48006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 flipV="1">
              <a:off x="4114800" y="5334000"/>
              <a:ext cx="48006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 flipV="1">
              <a:off x="4114800" y="5562600"/>
              <a:ext cx="48006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 flipV="1">
              <a:off x="4191000" y="5791200"/>
              <a:ext cx="48006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 flipV="1">
              <a:off x="4191000" y="6019800"/>
              <a:ext cx="48006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 flipV="1">
              <a:off x="4267200" y="6248400"/>
              <a:ext cx="47244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3" name="Freeform 52"/>
            <p:cNvSpPr/>
            <p:nvPr/>
          </p:nvSpPr>
          <p:spPr>
            <a:xfrm>
              <a:off x="4885899" y="450376"/>
              <a:ext cx="395785" cy="6332561"/>
            </a:xfrm>
            <a:custGeom>
              <a:avLst/>
              <a:gdLst>
                <a:gd name="connsiteX0" fmla="*/ 0 w 395785"/>
                <a:gd name="connsiteY0" fmla="*/ 0 h 6332561"/>
                <a:gd name="connsiteX1" fmla="*/ 122829 w 395785"/>
                <a:gd name="connsiteY1" fmla="*/ 2088108 h 6332561"/>
                <a:gd name="connsiteX2" fmla="*/ 163773 w 395785"/>
                <a:gd name="connsiteY2" fmla="*/ 4476466 h 6332561"/>
                <a:gd name="connsiteX3" fmla="*/ 395785 w 395785"/>
                <a:gd name="connsiteY3" fmla="*/ 6332561 h 63325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95785" h="6332561">
                  <a:moveTo>
                    <a:pt x="0" y="0"/>
                  </a:moveTo>
                  <a:cubicBezTo>
                    <a:pt x="47766" y="671015"/>
                    <a:pt x="95533" y="1342030"/>
                    <a:pt x="122829" y="2088108"/>
                  </a:cubicBezTo>
                  <a:cubicBezTo>
                    <a:pt x="150125" y="2834186"/>
                    <a:pt x="118280" y="3769057"/>
                    <a:pt x="163773" y="4476466"/>
                  </a:cubicBezTo>
                  <a:cubicBezTo>
                    <a:pt x="209266" y="5183875"/>
                    <a:pt x="302525" y="5758218"/>
                    <a:pt x="395785" y="6332561"/>
                  </a:cubicBezTo>
                </a:path>
              </a:pathLst>
            </a:custGeom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5" name="TextBox 54"/>
            <p:cNvSpPr txBox="1"/>
            <p:nvPr/>
          </p:nvSpPr>
          <p:spPr>
            <a:xfrm rot="21409883">
              <a:off x="5040427" y="2760747"/>
              <a:ext cx="3581400" cy="6771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buFont typeface="Arial" pitchFamily="34" charset="0"/>
                <a:buChar char="•"/>
              </a:pPr>
              <a:endParaRPr lang="en-US" sz="2000" b="1" dirty="0">
                <a:latin typeface="Bradley Hand ITC" pitchFamily="66" charset="0"/>
              </a:endParaRPr>
            </a:p>
            <a:p>
              <a:pPr>
                <a:buFont typeface="Arial" pitchFamily="34" charset="0"/>
                <a:buChar char="•"/>
              </a:pPr>
              <a:endParaRPr lang="en-US" dirty="0"/>
            </a:p>
          </p:txBody>
        </p:sp>
      </p:grpSp>
      <p:sp>
        <p:nvSpPr>
          <p:cNvPr id="56" name="Oval 55"/>
          <p:cNvSpPr/>
          <p:nvPr/>
        </p:nvSpPr>
        <p:spPr>
          <a:xfrm>
            <a:off x="990600" y="2971800"/>
            <a:ext cx="228600" cy="228600"/>
          </a:xfrm>
          <a:prstGeom prst="ellipse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Oval 57"/>
          <p:cNvSpPr/>
          <p:nvPr/>
        </p:nvSpPr>
        <p:spPr>
          <a:xfrm>
            <a:off x="1447800" y="3352800"/>
            <a:ext cx="228600" cy="228600"/>
          </a:xfrm>
          <a:prstGeom prst="ellipse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lowchart: Data 8"/>
          <p:cNvSpPr/>
          <p:nvPr/>
        </p:nvSpPr>
        <p:spPr>
          <a:xfrm rot="19080241" flipH="1">
            <a:off x="8286293" y="-101044"/>
            <a:ext cx="501841" cy="1500962"/>
          </a:xfrm>
          <a:prstGeom prst="flowChartInputOutpu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Flowchart: Data 7"/>
          <p:cNvSpPr/>
          <p:nvPr/>
        </p:nvSpPr>
        <p:spPr>
          <a:xfrm rot="7511143">
            <a:off x="4362957" y="5792694"/>
            <a:ext cx="457200" cy="1308025"/>
          </a:xfrm>
          <a:prstGeom prst="flowChartInputOutpu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 rot="21424459">
            <a:off x="5136687" y="403530"/>
            <a:ext cx="3507649" cy="84638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1600" b="1" dirty="0"/>
          </a:p>
          <a:p>
            <a:r>
              <a:rPr lang="en-US" sz="1600" b="1" dirty="0"/>
              <a:t>Northeast</a:t>
            </a:r>
          </a:p>
          <a:p>
            <a:r>
              <a:rPr lang="en-US" sz="1600" dirty="0"/>
              <a:t>Center for Culinary Arts</a:t>
            </a:r>
          </a:p>
          <a:p>
            <a:r>
              <a:rPr lang="en-US" sz="1600" dirty="0"/>
              <a:t>Academy of Finance</a:t>
            </a:r>
          </a:p>
          <a:p>
            <a:r>
              <a:rPr lang="en-US" sz="1600" dirty="0"/>
              <a:t>Academy of Information Technology</a:t>
            </a:r>
          </a:p>
          <a:p>
            <a:r>
              <a:rPr lang="en-US" sz="1600" dirty="0"/>
              <a:t>Automotive Academy</a:t>
            </a:r>
          </a:p>
          <a:p>
            <a:endParaRPr lang="en-US" sz="1200" dirty="0"/>
          </a:p>
          <a:p>
            <a:r>
              <a:rPr lang="en-US" sz="1600" b="1" dirty="0"/>
              <a:t>Seminole</a:t>
            </a:r>
          </a:p>
          <a:p>
            <a:r>
              <a:rPr lang="en-US" sz="1600" dirty="0"/>
              <a:t>Center for Education and Leadership</a:t>
            </a:r>
          </a:p>
          <a:p>
            <a:endParaRPr lang="en-US" sz="1200" dirty="0"/>
          </a:p>
          <a:p>
            <a:r>
              <a:rPr lang="en-US" sz="1600" b="1" dirty="0"/>
              <a:t>St Petersburg </a:t>
            </a:r>
          </a:p>
          <a:p>
            <a:r>
              <a:rPr lang="en-US" sz="1600" dirty="0"/>
              <a:t>Center for Construction Technologies</a:t>
            </a:r>
          </a:p>
          <a:p>
            <a:r>
              <a:rPr lang="en-US" sz="1600" dirty="0"/>
              <a:t>Hospitality &amp; Tourism</a:t>
            </a:r>
          </a:p>
          <a:p>
            <a:r>
              <a:rPr lang="en-US" sz="1600" dirty="0"/>
              <a:t>Junior Achievement 3DE</a:t>
            </a:r>
          </a:p>
          <a:p>
            <a:endParaRPr lang="en-US" sz="1200" dirty="0"/>
          </a:p>
          <a:p>
            <a:r>
              <a:rPr lang="en-US" sz="1600" b="1" dirty="0"/>
              <a:t>Tarpon Springs</a:t>
            </a:r>
          </a:p>
          <a:p>
            <a:r>
              <a:rPr lang="en-US" sz="1600" dirty="0"/>
              <a:t>Jacobson Culinary Arts Academy</a:t>
            </a:r>
          </a:p>
          <a:p>
            <a:r>
              <a:rPr lang="en-US" sz="1600" dirty="0"/>
              <a:t>Veterinary </a:t>
            </a:r>
            <a:r>
              <a:rPr lang="en-US" sz="1600"/>
              <a:t>Science Academy</a:t>
            </a:r>
          </a:p>
          <a:p>
            <a:endParaRPr lang="en-US" sz="1600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marL="285750" indent="-285750">
              <a:buFont typeface="Arial" pitchFamily="34" charset="0"/>
              <a:buChar char="•"/>
            </a:pP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2" name="Rectangle 41"/>
          <p:cNvSpPr/>
          <p:nvPr/>
        </p:nvSpPr>
        <p:spPr>
          <a:xfrm rot="20682380">
            <a:off x="228600" y="470356"/>
            <a:ext cx="4038600" cy="2369880"/>
          </a:xfrm>
          <a:prstGeom prst="rect">
            <a:avLst/>
          </a:prstGeom>
          <a:solidFill>
            <a:srgbClr val="FFFF99"/>
          </a:solidFill>
          <a:ln>
            <a:solidFill>
              <a:schemeClr val="tx1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60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Career Academies </a:t>
            </a:r>
            <a:r>
              <a:rPr lang="en-US" sz="28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(cont.)</a:t>
            </a:r>
          </a:p>
        </p:txBody>
      </p:sp>
      <p:sp>
        <p:nvSpPr>
          <p:cNvPr id="3" name="Oval 2"/>
          <p:cNvSpPr/>
          <p:nvPr/>
        </p:nvSpPr>
        <p:spPr>
          <a:xfrm>
            <a:off x="1828800" y="609600"/>
            <a:ext cx="228600" cy="228600"/>
          </a:xfrm>
          <a:prstGeom prst="ellips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41" name="Straight Connector 40"/>
          <p:cNvCxnSpPr/>
          <p:nvPr/>
        </p:nvCxnSpPr>
        <p:spPr>
          <a:xfrm flipV="1">
            <a:off x="4114800" y="3048000"/>
            <a:ext cx="4800600" cy="3048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 rot="21427014">
            <a:off x="5161610" y="4709286"/>
            <a:ext cx="36576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dirty="0">
                <a:latin typeface="Harlow Solid Italic" panose="04030604020F02020D02" pitchFamily="82" charset="0"/>
                <a:cs typeface="Chalkduster"/>
              </a:rPr>
              <a:t>You have so many choices and opportunities! Take advantage and explore them!!</a:t>
            </a:r>
          </a:p>
        </p:txBody>
      </p:sp>
    </p:spTree>
    <p:extLst>
      <p:ext uri="{BB962C8B-B14F-4D97-AF65-F5344CB8AC3E}">
        <p14:creationId xmlns:p14="http://schemas.microsoft.com/office/powerpoint/2010/main" val="22166314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 rot="21215026">
            <a:off x="533400" y="762000"/>
            <a:ext cx="5334000" cy="1938992"/>
          </a:xfrm>
          <a:prstGeom prst="rect">
            <a:avLst/>
          </a:prstGeom>
          <a:solidFill>
            <a:srgbClr val="FFFF99"/>
          </a:solidFill>
          <a:ln>
            <a:solidFill>
              <a:schemeClr val="tx1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60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Mini-Magnet Fair</a:t>
            </a:r>
            <a:endParaRPr lang="en-US" sz="2800" b="1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</p:txBody>
      </p:sp>
      <p:sp>
        <p:nvSpPr>
          <p:cNvPr id="3" name="Oval 2"/>
          <p:cNvSpPr/>
          <p:nvPr/>
        </p:nvSpPr>
        <p:spPr>
          <a:xfrm>
            <a:off x="533400" y="1143000"/>
            <a:ext cx="228600" cy="228600"/>
          </a:xfrm>
          <a:prstGeom prst="ellips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1883616" y="2963891"/>
            <a:ext cx="6006353" cy="32004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000" dirty="0">
              <a:solidFill>
                <a:schemeClr val="tx1"/>
              </a:solidFill>
            </a:endParaRPr>
          </a:p>
          <a:p>
            <a:pPr algn="ctr"/>
            <a:endParaRPr lang="en-US" sz="3000" dirty="0">
              <a:solidFill>
                <a:schemeClr val="tx1"/>
              </a:solidFill>
            </a:endParaRPr>
          </a:p>
          <a:p>
            <a:pPr algn="ctr"/>
            <a:endParaRPr lang="en-US" sz="4800" dirty="0">
              <a:solidFill>
                <a:schemeClr val="tx1"/>
              </a:solidFill>
            </a:endParaRPr>
          </a:p>
          <a:p>
            <a:pPr algn="ctr"/>
            <a:endParaRPr lang="en-US" sz="3000" dirty="0">
              <a:solidFill>
                <a:schemeClr val="tx1"/>
              </a:solidFill>
            </a:endParaRPr>
          </a:p>
          <a:p>
            <a:pPr algn="ctr"/>
            <a:endParaRPr lang="en-US" sz="3000" dirty="0">
              <a:solidFill>
                <a:schemeClr val="tx1"/>
              </a:solidFill>
            </a:endParaRPr>
          </a:p>
          <a:p>
            <a:pPr algn="ctr"/>
            <a:endParaRPr lang="en-US" sz="3000" dirty="0">
              <a:solidFill>
                <a:schemeClr val="tx1"/>
              </a:solidFill>
            </a:endParaRPr>
          </a:p>
          <a:p>
            <a:pPr algn="ctr"/>
            <a:r>
              <a:rPr lang="en-US" sz="5400" dirty="0">
                <a:solidFill>
                  <a:srgbClr val="FF0000"/>
                </a:solidFill>
                <a:latin typeface="a song for jennifer" panose="02000000000000000000" pitchFamily="2" charset="0"/>
              </a:rPr>
              <a:t>When: Tuesday, October 10</a:t>
            </a:r>
            <a:r>
              <a:rPr lang="en-US" sz="5400" baseline="30000" dirty="0">
                <a:solidFill>
                  <a:srgbClr val="FF0000"/>
                </a:solidFill>
                <a:latin typeface="a song for jennifer" panose="02000000000000000000" pitchFamily="2" charset="0"/>
              </a:rPr>
              <a:t>th</a:t>
            </a:r>
            <a:r>
              <a:rPr lang="en-US" sz="5400" dirty="0">
                <a:solidFill>
                  <a:srgbClr val="FF0000"/>
                </a:solidFill>
                <a:latin typeface="a song for jennifer" panose="02000000000000000000" pitchFamily="2" charset="0"/>
              </a:rPr>
              <a:t>  </a:t>
            </a:r>
          </a:p>
          <a:p>
            <a:pPr algn="ctr"/>
            <a:endParaRPr lang="en-US" sz="1600" dirty="0">
              <a:solidFill>
                <a:schemeClr val="tx1"/>
              </a:solidFill>
            </a:endParaRPr>
          </a:p>
          <a:p>
            <a:pPr algn="ctr"/>
            <a:r>
              <a:rPr lang="en-US" sz="2400" dirty="0">
                <a:solidFill>
                  <a:srgbClr val="7030A0"/>
                </a:solidFill>
                <a:latin typeface="Kristen ITC" panose="03050502040202030202" pitchFamily="66" charset="0"/>
              </a:rPr>
              <a:t>*Great way to hear about the programs directly from the high school and ask questions </a:t>
            </a:r>
          </a:p>
          <a:p>
            <a:pPr marL="457200" indent="-457200" algn="ctr">
              <a:buFont typeface="Arial" panose="020B0604020202020204" pitchFamily="34" charset="0"/>
              <a:buChar char="•"/>
            </a:pPr>
            <a:endParaRPr lang="en-US" dirty="0">
              <a:solidFill>
                <a:schemeClr val="tx1"/>
              </a:solidFill>
            </a:endParaRPr>
          </a:p>
          <a:p>
            <a:pPr marL="457200" indent="-457200" algn="ctr">
              <a:buFont typeface="Arial" panose="020B0604020202020204" pitchFamily="34" charset="0"/>
              <a:buChar char="•"/>
            </a:pPr>
            <a:endParaRPr lang="en-US" dirty="0">
              <a:solidFill>
                <a:schemeClr val="tx1"/>
              </a:solidFill>
            </a:endParaRPr>
          </a:p>
          <a:p>
            <a:pPr marL="457200" indent="-457200" algn="ctr">
              <a:buFont typeface="Arial" panose="020B0604020202020204" pitchFamily="34" charset="0"/>
              <a:buChar char="•"/>
            </a:pPr>
            <a:endParaRPr lang="en-US" dirty="0">
              <a:solidFill>
                <a:schemeClr val="tx1"/>
              </a:solidFill>
            </a:endParaRPr>
          </a:p>
          <a:p>
            <a:pPr algn="ctr"/>
            <a:endParaRPr lang="en-US" dirty="0">
              <a:solidFill>
                <a:schemeClr val="tx1"/>
              </a:solidFill>
            </a:endParaRPr>
          </a:p>
          <a:p>
            <a:pPr marL="457200" indent="-457200" algn="ctr">
              <a:buFont typeface="Arial" panose="020B0604020202020204" pitchFamily="34" charset="0"/>
              <a:buChar char="•"/>
            </a:pPr>
            <a:endParaRPr lang="en-US" dirty="0">
              <a:solidFill>
                <a:schemeClr val="tx1"/>
              </a:solidFill>
            </a:endParaRPr>
          </a:p>
          <a:p>
            <a:pPr marL="457200" indent="-457200" algn="ctr">
              <a:buFont typeface="Arial" panose="020B0604020202020204" pitchFamily="34" charset="0"/>
              <a:buChar char="•"/>
            </a:pPr>
            <a:endParaRPr lang="en-US" dirty="0">
              <a:solidFill>
                <a:schemeClr val="tx1"/>
              </a:solidFill>
            </a:endParaRPr>
          </a:p>
          <a:p>
            <a:pPr marL="457200" indent="-457200" algn="ctr">
              <a:buFont typeface="Arial" panose="020B0604020202020204" pitchFamily="34" charset="0"/>
              <a:buChar char="•"/>
            </a:pPr>
            <a:endParaRPr lang="en-US" dirty="0">
              <a:solidFill>
                <a:schemeClr val="tx1"/>
              </a:solidFill>
            </a:endParaRPr>
          </a:p>
          <a:p>
            <a:pPr marL="457200" indent="-457200" algn="ctr">
              <a:buFont typeface="Arial" panose="020B0604020202020204" pitchFamily="34" charset="0"/>
              <a:buChar char="•"/>
            </a:pPr>
            <a:endParaRPr lang="en-US" dirty="0">
              <a:solidFill>
                <a:schemeClr val="tx1"/>
              </a:solidFill>
            </a:endParaRPr>
          </a:p>
          <a:p>
            <a:pPr marL="457200" indent="-457200" algn="ctr">
              <a:buFont typeface="Arial" panose="020B0604020202020204" pitchFamily="34" charset="0"/>
              <a:buChar char="•"/>
            </a:pPr>
            <a:endParaRPr lang="en-US" dirty="0">
              <a:solidFill>
                <a:schemeClr val="tx1"/>
              </a:solidFill>
            </a:endParaRPr>
          </a:p>
          <a:p>
            <a:pPr marL="457200" indent="-457200" algn="ctr">
              <a:buFont typeface="Arial" panose="020B0604020202020204" pitchFamily="34" charset="0"/>
              <a:buChar char="•"/>
            </a:pP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1026" name="Picture 2" descr="http://blenderadv.com/wp-content/uploads/2013/09/BeThere.logo_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40891">
            <a:off x="6023583" y="618041"/>
            <a:ext cx="2438400" cy="19306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Oval 5"/>
          <p:cNvSpPr/>
          <p:nvPr/>
        </p:nvSpPr>
        <p:spPr>
          <a:xfrm>
            <a:off x="7543800" y="3124200"/>
            <a:ext cx="228600" cy="228600"/>
          </a:xfrm>
          <a:prstGeom prst="ellips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Oval 6"/>
          <p:cNvSpPr/>
          <p:nvPr/>
        </p:nvSpPr>
        <p:spPr>
          <a:xfrm>
            <a:off x="1981200" y="3128181"/>
            <a:ext cx="228600" cy="228600"/>
          </a:xfrm>
          <a:prstGeom prst="ellips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7B35D10-253A-4549-83B0-A1E245EB79A2}"/>
              </a:ext>
            </a:extLst>
          </p:cNvPr>
          <p:cNvSpPr/>
          <p:nvPr/>
        </p:nvSpPr>
        <p:spPr>
          <a:xfrm>
            <a:off x="724605" y="6164291"/>
            <a:ext cx="7709290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5:30 in our gymnasium at MBFS</a:t>
            </a:r>
            <a:endParaRPr lang="en-US" sz="4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7866082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Double Wave 20">
            <a:extLst>
              <a:ext uri="{FF2B5EF4-FFF2-40B4-BE49-F238E27FC236}">
                <a16:creationId xmlns:a16="http://schemas.microsoft.com/office/drawing/2014/main" id="{A839B9D8-CEE6-4CEC-8AF3-82EAF41870FD}"/>
              </a:ext>
            </a:extLst>
          </p:cNvPr>
          <p:cNvSpPr/>
          <p:nvPr/>
        </p:nvSpPr>
        <p:spPr>
          <a:xfrm>
            <a:off x="190500" y="2777192"/>
            <a:ext cx="3924300" cy="3555137"/>
          </a:xfrm>
          <a:prstGeom prst="doubleWav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8AB31FB8-239B-448F-87E3-AA6671FC2C1A}"/>
              </a:ext>
            </a:extLst>
          </p:cNvPr>
          <p:cNvSpPr/>
          <p:nvPr/>
        </p:nvSpPr>
        <p:spPr>
          <a:xfrm>
            <a:off x="422246" y="641528"/>
            <a:ext cx="3528646" cy="193899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4713B63F-3747-42D0-A959-AA281ADA5916}"/>
              </a:ext>
            </a:extLst>
          </p:cNvPr>
          <p:cNvSpPr/>
          <p:nvPr/>
        </p:nvSpPr>
        <p:spPr>
          <a:xfrm>
            <a:off x="293292" y="641528"/>
            <a:ext cx="36576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>
                <a:solidFill>
                  <a:schemeClr val="bg1">
                    <a:lumMod val="95000"/>
                  </a:schemeClr>
                </a:solidFill>
                <a:latin typeface="Open Sans"/>
              </a:rPr>
              <a:t>PCS offers nearly </a:t>
            </a:r>
            <a:r>
              <a:rPr lang="en-US" sz="2400" b="1" u="sng" dirty="0">
                <a:solidFill>
                  <a:schemeClr val="bg1">
                    <a:lumMod val="95000"/>
                  </a:schemeClr>
                </a:solidFill>
                <a:latin typeface="Open Sans"/>
              </a:rPr>
              <a:t>80</a:t>
            </a:r>
            <a:r>
              <a:rPr lang="en-US" sz="2400" b="1" dirty="0">
                <a:solidFill>
                  <a:schemeClr val="bg1">
                    <a:lumMod val="95000"/>
                  </a:schemeClr>
                </a:solidFill>
                <a:latin typeface="Open Sans"/>
              </a:rPr>
              <a:t> programs focused on students interests, talents and learning styles.</a:t>
            </a:r>
            <a:endParaRPr lang="en-US" sz="2400" b="1" i="0" dirty="0">
              <a:solidFill>
                <a:schemeClr val="bg1">
                  <a:lumMod val="95000"/>
                </a:schemeClr>
              </a:solidFill>
              <a:effectLst/>
              <a:latin typeface="Open Sans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6F503CC1-2025-47A8-9B6D-86A571787065}"/>
              </a:ext>
            </a:extLst>
          </p:cNvPr>
          <p:cNvSpPr/>
          <p:nvPr/>
        </p:nvSpPr>
        <p:spPr>
          <a:xfrm>
            <a:off x="342900" y="3170537"/>
            <a:ext cx="3771900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>
                <a:solidFill>
                  <a:srgbClr val="333333"/>
                </a:solidFill>
                <a:latin typeface="Open Sans"/>
              </a:rPr>
              <a:t>The Application Period for the 2023-2024 school year is:  </a:t>
            </a:r>
          </a:p>
          <a:p>
            <a:endParaRPr lang="en-US" sz="2000" b="1" dirty="0">
              <a:solidFill>
                <a:srgbClr val="333333"/>
              </a:solidFill>
              <a:latin typeface="Open Sans"/>
            </a:endParaRPr>
          </a:p>
          <a:p>
            <a:endParaRPr lang="en-US" sz="2000" b="1" i="0" dirty="0">
              <a:solidFill>
                <a:srgbClr val="333333"/>
              </a:solidFill>
              <a:effectLst/>
              <a:latin typeface="Open Sans"/>
            </a:endParaRPr>
          </a:p>
          <a:p>
            <a:r>
              <a:rPr lang="en-US" sz="2000" b="1" dirty="0">
                <a:solidFill>
                  <a:srgbClr val="333333"/>
                </a:solidFill>
                <a:latin typeface="Open Sans"/>
              </a:rPr>
              <a:t>The Acceptance period for the 2023-2024 school year is </a:t>
            </a:r>
            <a:r>
              <a:rPr lang="en-US" sz="36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Open Sans"/>
              </a:rPr>
              <a:t>Feb.14 - 23,2024</a:t>
            </a:r>
            <a:endParaRPr lang="en-US" sz="3600" b="1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  <a:p>
            <a:endParaRPr lang="en-US" sz="2000" b="1" i="0" dirty="0">
              <a:solidFill>
                <a:srgbClr val="333333"/>
              </a:solidFill>
              <a:effectLst/>
              <a:latin typeface="Open Sans"/>
            </a:endParaRPr>
          </a:p>
        </p:txBody>
      </p:sp>
      <p:pic>
        <p:nvPicPr>
          <p:cNvPr id="8" name="Graphic 7" descr="Graduation cap">
            <a:extLst>
              <a:ext uri="{FF2B5EF4-FFF2-40B4-BE49-F238E27FC236}">
                <a16:creationId xmlns:a16="http://schemas.microsoft.com/office/drawing/2014/main" id="{00ADFE54-F8B4-406E-9CBD-463DBA51EDA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21138615">
            <a:off x="2981549" y="1950324"/>
            <a:ext cx="1244526" cy="1244526"/>
          </a:xfrm>
          <a:prstGeom prst="rect">
            <a:avLst/>
          </a:prstGeom>
        </p:spPr>
      </p:pic>
      <p:pic>
        <p:nvPicPr>
          <p:cNvPr id="10" name="Graphic 9" descr="Diploma roll">
            <a:extLst>
              <a:ext uri="{FF2B5EF4-FFF2-40B4-BE49-F238E27FC236}">
                <a16:creationId xmlns:a16="http://schemas.microsoft.com/office/drawing/2014/main" id="{8871A806-0BF7-453B-B7C2-87451846211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20943687">
            <a:off x="424094" y="5703176"/>
            <a:ext cx="1214645" cy="1214645"/>
          </a:xfrm>
          <a:prstGeom prst="rect">
            <a:avLst/>
          </a:prstGeom>
        </p:spPr>
      </p:pic>
      <p:pic>
        <p:nvPicPr>
          <p:cNvPr id="12" name="Graphic 11" descr="Checkmark">
            <a:extLst>
              <a:ext uri="{FF2B5EF4-FFF2-40B4-BE49-F238E27FC236}">
                <a16:creationId xmlns:a16="http://schemas.microsoft.com/office/drawing/2014/main" id="{C5B3D1F3-1E90-4B9A-BB62-713D70A55662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202581" y="4071356"/>
            <a:ext cx="447444" cy="447444"/>
          </a:xfrm>
          <a:prstGeom prst="rect">
            <a:avLst/>
          </a:prstGeom>
        </p:spPr>
      </p:pic>
      <p:pic>
        <p:nvPicPr>
          <p:cNvPr id="14" name="Graphic 13" descr="Right pointing backhand index">
            <a:extLst>
              <a:ext uri="{FF2B5EF4-FFF2-40B4-BE49-F238E27FC236}">
                <a16:creationId xmlns:a16="http://schemas.microsoft.com/office/drawing/2014/main" id="{16DD2194-8454-47DF-8FCF-682ED39743C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 rot="21051969">
            <a:off x="3033199" y="5750536"/>
            <a:ext cx="1138544" cy="1138544"/>
          </a:xfrm>
          <a:prstGeom prst="rect">
            <a:avLst/>
          </a:prstGeom>
        </p:spPr>
      </p:pic>
      <p:pic>
        <p:nvPicPr>
          <p:cNvPr id="16" name="Graphic 15" descr="Heart">
            <a:extLst>
              <a:ext uri="{FF2B5EF4-FFF2-40B4-BE49-F238E27FC236}">
                <a16:creationId xmlns:a16="http://schemas.microsoft.com/office/drawing/2014/main" id="{D0108770-A799-4F7D-A951-6206B77A73CC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 rot="20724186">
            <a:off x="-10918" y="94832"/>
            <a:ext cx="914400" cy="914400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2F807522-749D-4F77-9F1A-2DA93DF388B7}"/>
              </a:ext>
            </a:extLst>
          </p:cNvPr>
          <p:cNvSpPr/>
          <p:nvPr/>
        </p:nvSpPr>
        <p:spPr>
          <a:xfrm>
            <a:off x="473445" y="3959986"/>
            <a:ext cx="3654454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b="1" cap="none" spc="0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Open Sans"/>
              </a:rPr>
              <a:t>Jan. 9</a:t>
            </a:r>
            <a:r>
              <a:rPr lang="en-US" sz="36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Open Sans"/>
              </a:rPr>
              <a:t>-19</a:t>
            </a:r>
            <a:r>
              <a:rPr lang="en-US" sz="3600" b="1" cap="none" spc="0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Open Sans"/>
              </a:rPr>
              <a:t>, 2024</a:t>
            </a:r>
            <a:endParaRPr lang="en-US" sz="3600" b="1" cap="none" spc="0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</p:txBody>
      </p:sp>
      <p:pic>
        <p:nvPicPr>
          <p:cNvPr id="24" name="Graphic 23" descr="Checkmark">
            <a:extLst>
              <a:ext uri="{FF2B5EF4-FFF2-40B4-BE49-F238E27FC236}">
                <a16:creationId xmlns:a16="http://schemas.microsoft.com/office/drawing/2014/main" id="{3CA18831-5A47-4E37-A861-C47A0163D8A3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79751" y="5385902"/>
            <a:ext cx="447444" cy="447444"/>
          </a:xfrm>
          <a:prstGeom prst="rect">
            <a:avLst/>
          </a:prstGeom>
        </p:spPr>
      </p:pic>
      <p:pic>
        <p:nvPicPr>
          <p:cNvPr id="6" name="Graphic 5" descr="Line arrow Rotate right">
            <a:extLst>
              <a:ext uri="{FF2B5EF4-FFF2-40B4-BE49-F238E27FC236}">
                <a16:creationId xmlns:a16="http://schemas.microsoft.com/office/drawing/2014/main" id="{6C8C0E30-71BC-4A47-A846-8C8B3A07B298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 rot="20528467">
            <a:off x="3539932" y="-170966"/>
            <a:ext cx="1277922" cy="1231643"/>
          </a:xfrm>
          <a:prstGeom prst="rect">
            <a:avLst/>
          </a:prstGeom>
        </p:spPr>
      </p:pic>
      <p:pic>
        <p:nvPicPr>
          <p:cNvPr id="1026" name="Picture 2" descr="front cover of DAP guide-three students">
            <a:extLst>
              <a:ext uri="{FF2B5EF4-FFF2-40B4-BE49-F238E27FC236}">
                <a16:creationId xmlns:a16="http://schemas.microsoft.com/office/drawing/2014/main" id="{A91AFA8F-37A2-45F4-905B-4CAA59EE4D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6791" y="578920"/>
            <a:ext cx="4762500" cy="6162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215387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1613366E-9CE6-3147-F048-47EDDDE9EF9C}"/>
              </a:ext>
            </a:extLst>
          </p:cNvPr>
          <p:cNvSpPr/>
          <p:nvPr/>
        </p:nvSpPr>
        <p:spPr>
          <a:xfrm rot="21093582">
            <a:off x="1066800" y="2057350"/>
            <a:ext cx="3124200" cy="2514650"/>
          </a:xfrm>
          <a:prstGeom prst="rect">
            <a:avLst/>
          </a:prstGeom>
          <a:solidFill>
            <a:srgbClr val="FFFF99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14D26BC8-4541-B743-E958-BAD5BDB29C8A}"/>
              </a:ext>
            </a:extLst>
          </p:cNvPr>
          <p:cNvSpPr/>
          <p:nvPr/>
        </p:nvSpPr>
        <p:spPr>
          <a:xfrm>
            <a:off x="914400" y="304800"/>
            <a:ext cx="7467600" cy="1600200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439CA7F-C29D-031E-2734-1C15F47499D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33400" y="381000"/>
            <a:ext cx="7772400" cy="1470025"/>
          </a:xfrm>
        </p:spPr>
        <p:txBody>
          <a:bodyPr/>
          <a:lstStyle/>
          <a:p>
            <a:r>
              <a:rPr lang="en-US" dirty="0"/>
              <a:t>Shadowing/Tours/Discovery Nights etc.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8500114-D0B5-630A-075C-B4A8E81B4C0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895600" y="4724400"/>
            <a:ext cx="5656261" cy="1752600"/>
          </a:xfrm>
        </p:spPr>
        <p:txBody>
          <a:bodyPr>
            <a:normAutofit/>
          </a:bodyPr>
          <a:lstStyle/>
          <a:p>
            <a:r>
              <a:rPr lang="en-US" dirty="0">
                <a:hlinkClick r:id="rId2"/>
              </a:rPr>
              <a:t>https://new.express.adobe.com/webpage/CfQFSjINwML6p</a:t>
            </a:r>
            <a:r>
              <a:rPr lang="en-US" dirty="0"/>
              <a:t>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1CA9020-D5D3-AF40-3E3E-70954BEA1F84}"/>
              </a:ext>
            </a:extLst>
          </p:cNvPr>
          <p:cNvSpPr txBox="1"/>
          <p:nvPr/>
        </p:nvSpPr>
        <p:spPr>
          <a:xfrm rot="21114227">
            <a:off x="1066800" y="2184738"/>
            <a:ext cx="29718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All programs run tours, shadowing and Discovery Night differently. Click below to keep up-to-date with the information we have or go to the different high school websites. See your counselor for more information, too!</a:t>
            </a:r>
          </a:p>
        </p:txBody>
      </p:sp>
      <p:pic>
        <p:nvPicPr>
          <p:cNvPr id="2050" name="Picture 2" descr="Click Here Large Arrow transparent PNG - StickPNG">
            <a:extLst>
              <a:ext uri="{FF2B5EF4-FFF2-40B4-BE49-F238E27FC236}">
                <a16:creationId xmlns:a16="http://schemas.microsoft.com/office/drawing/2014/main" id="{405978AD-603C-A0C1-35DB-F7D957F05D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801" y="4572000"/>
            <a:ext cx="2928938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Free clip art for high school reunion clipart | High school counselor, High  school counseling, High school">
            <a:extLst>
              <a:ext uri="{FF2B5EF4-FFF2-40B4-BE49-F238E27FC236}">
                <a16:creationId xmlns:a16="http://schemas.microsoft.com/office/drawing/2014/main" id="{36149B48-0CDD-65C5-B6B6-44A62339AA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2116137"/>
            <a:ext cx="3333750" cy="2190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Oval 6">
            <a:extLst>
              <a:ext uri="{FF2B5EF4-FFF2-40B4-BE49-F238E27FC236}">
                <a16:creationId xmlns:a16="http://schemas.microsoft.com/office/drawing/2014/main" id="{EEC7DC4D-62F5-78B9-FC8F-D3DD6B3660C8}"/>
              </a:ext>
            </a:extLst>
          </p:cNvPr>
          <p:cNvSpPr/>
          <p:nvPr/>
        </p:nvSpPr>
        <p:spPr>
          <a:xfrm>
            <a:off x="3657600" y="1971145"/>
            <a:ext cx="228600" cy="228600"/>
          </a:xfrm>
          <a:prstGeom prst="ellips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57410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 rot="20685357">
            <a:off x="111683" y="390572"/>
            <a:ext cx="3810000" cy="1938992"/>
          </a:xfrm>
          <a:prstGeom prst="rect">
            <a:avLst/>
          </a:prstGeom>
          <a:solidFill>
            <a:srgbClr val="FFFF99"/>
          </a:solidFill>
          <a:ln>
            <a:solidFill>
              <a:schemeClr val="tx1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60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PSAT Testing</a:t>
            </a:r>
          </a:p>
        </p:txBody>
      </p:sp>
      <p:sp>
        <p:nvSpPr>
          <p:cNvPr id="3" name="Oval 2"/>
          <p:cNvSpPr/>
          <p:nvPr/>
        </p:nvSpPr>
        <p:spPr>
          <a:xfrm>
            <a:off x="76200" y="990600"/>
            <a:ext cx="228600" cy="228600"/>
          </a:xfrm>
          <a:prstGeom prst="ellips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Oval 3"/>
          <p:cNvSpPr/>
          <p:nvPr/>
        </p:nvSpPr>
        <p:spPr>
          <a:xfrm>
            <a:off x="3276600" y="36394"/>
            <a:ext cx="228600" cy="228600"/>
          </a:xfrm>
          <a:prstGeom prst="ellips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5" name="Group 4"/>
          <p:cNvGrpSpPr/>
          <p:nvPr/>
        </p:nvGrpSpPr>
        <p:grpSpPr>
          <a:xfrm>
            <a:off x="1828800" y="3028032"/>
            <a:ext cx="6066857" cy="3200400"/>
            <a:chOff x="2085242" y="3455173"/>
            <a:chExt cx="4848958" cy="2514600"/>
          </a:xfrm>
        </p:grpSpPr>
        <p:sp>
          <p:nvSpPr>
            <p:cNvPr id="6" name="Rectangle 5"/>
            <p:cNvSpPr/>
            <p:nvPr/>
          </p:nvSpPr>
          <p:spPr>
            <a:xfrm>
              <a:off x="2133599" y="3455173"/>
              <a:ext cx="4800600" cy="2514600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000" dirty="0">
                <a:solidFill>
                  <a:schemeClr val="tx1"/>
                </a:solidFill>
              </a:endParaRPr>
            </a:p>
            <a:p>
              <a:pPr algn="ctr"/>
              <a:endParaRPr lang="en-US" sz="3000" dirty="0">
                <a:solidFill>
                  <a:schemeClr val="tx1"/>
                </a:solidFill>
              </a:endParaRPr>
            </a:p>
            <a:p>
              <a:pPr algn="ctr"/>
              <a:endParaRPr lang="en-US" sz="3000" dirty="0">
                <a:solidFill>
                  <a:schemeClr val="tx1"/>
                </a:solidFill>
              </a:endParaRPr>
            </a:p>
            <a:p>
              <a:pPr algn="ctr"/>
              <a:endParaRPr lang="en-US" sz="3000" dirty="0">
                <a:solidFill>
                  <a:schemeClr val="tx1"/>
                </a:solidFill>
              </a:endParaRPr>
            </a:p>
            <a:p>
              <a:pPr algn="ctr"/>
              <a:endParaRPr lang="en-US" sz="3000" dirty="0">
                <a:solidFill>
                  <a:schemeClr val="tx1"/>
                </a:solidFill>
              </a:endParaRPr>
            </a:p>
            <a:p>
              <a:pPr algn="ctr"/>
              <a:endParaRPr lang="en-US" sz="3000" dirty="0">
                <a:solidFill>
                  <a:schemeClr val="tx1"/>
                </a:solidFill>
              </a:endParaRPr>
            </a:p>
            <a:p>
              <a:pPr algn="ctr"/>
              <a:endParaRPr lang="en-US" sz="3000" dirty="0">
                <a:solidFill>
                  <a:schemeClr val="tx1"/>
                </a:solidFill>
              </a:endParaRPr>
            </a:p>
            <a:p>
              <a:pPr algn="ctr"/>
              <a:r>
                <a:rPr lang="en-US" sz="3000" b="1" dirty="0">
                  <a:solidFill>
                    <a:schemeClr val="tx1"/>
                  </a:solidFill>
                </a:rPr>
                <a:t>Why is it important?</a:t>
              </a:r>
            </a:p>
            <a:p>
              <a:pPr algn="ctr"/>
              <a:endParaRPr lang="en-US" sz="1600" dirty="0">
                <a:solidFill>
                  <a:schemeClr val="tx1"/>
                </a:solidFill>
              </a:endParaRPr>
            </a:p>
            <a:p>
              <a:pPr marL="457200" indent="-457200">
                <a:buFont typeface="Arial" panose="020B0604020202020204" pitchFamily="34" charset="0"/>
                <a:buChar char="•"/>
              </a:pPr>
              <a:r>
                <a:rPr lang="en-US" sz="2400" dirty="0">
                  <a:solidFill>
                    <a:schemeClr val="tx1"/>
                  </a:solidFill>
                </a:rPr>
                <a:t>High school District Application Process entrance criteria</a:t>
              </a:r>
            </a:p>
            <a:p>
              <a:pPr marL="457200" indent="-457200">
                <a:buFont typeface="Arial" panose="020B0604020202020204" pitchFamily="34" charset="0"/>
                <a:buChar char="•"/>
              </a:pPr>
              <a:r>
                <a:rPr lang="en-US" sz="2400" dirty="0">
                  <a:solidFill>
                    <a:schemeClr val="tx1"/>
                  </a:solidFill>
                </a:rPr>
                <a:t>Progression SAT assessments </a:t>
              </a:r>
            </a:p>
            <a:p>
              <a:pPr marL="457200" indent="-457200">
                <a:buFont typeface="Arial" panose="020B0604020202020204" pitchFamily="34" charset="0"/>
                <a:buChar char="•"/>
              </a:pPr>
              <a:r>
                <a:rPr lang="en-US" sz="2400" dirty="0">
                  <a:solidFill>
                    <a:schemeClr val="tx1"/>
                  </a:solidFill>
                </a:rPr>
                <a:t>Personalized student information and assistance </a:t>
              </a:r>
            </a:p>
            <a:p>
              <a:pPr marL="457200" indent="-457200">
                <a:buFont typeface="Arial" panose="020B0604020202020204" pitchFamily="34" charset="0"/>
                <a:buChar char="•"/>
              </a:pPr>
              <a:r>
                <a:rPr lang="en-US" sz="2400" dirty="0">
                  <a:solidFill>
                    <a:schemeClr val="tx1"/>
                  </a:solidFill>
                </a:rPr>
                <a:t>Tutoring </a:t>
              </a:r>
            </a:p>
            <a:p>
              <a:pPr marL="457200" indent="-457200" algn="ctr">
                <a:buFont typeface="Arial" panose="020B0604020202020204" pitchFamily="34" charset="0"/>
                <a:buChar char="•"/>
              </a:pPr>
              <a:endParaRPr lang="en-US" dirty="0">
                <a:solidFill>
                  <a:schemeClr val="tx1"/>
                </a:solidFill>
              </a:endParaRPr>
            </a:p>
            <a:p>
              <a:pPr marL="457200" indent="-457200" algn="ctr">
                <a:buFont typeface="Arial" panose="020B0604020202020204" pitchFamily="34" charset="0"/>
                <a:buChar char="•"/>
              </a:pPr>
              <a:endParaRPr lang="en-US" dirty="0">
                <a:solidFill>
                  <a:schemeClr val="tx1"/>
                </a:solidFill>
              </a:endParaRPr>
            </a:p>
            <a:p>
              <a:pPr marL="457200" indent="-457200" algn="ctr">
                <a:buFont typeface="Arial" panose="020B0604020202020204" pitchFamily="34" charset="0"/>
                <a:buChar char="•"/>
              </a:pPr>
              <a:endParaRPr lang="en-US" dirty="0">
                <a:solidFill>
                  <a:schemeClr val="tx1"/>
                </a:solidFill>
              </a:endParaRPr>
            </a:p>
            <a:p>
              <a:pPr marL="457200" indent="-457200" algn="ctr">
                <a:buFont typeface="Arial" panose="020B0604020202020204" pitchFamily="34" charset="0"/>
                <a:buChar char="•"/>
              </a:pPr>
              <a:endParaRPr lang="en-US" dirty="0">
                <a:solidFill>
                  <a:schemeClr val="tx1"/>
                </a:solidFill>
              </a:endParaRPr>
            </a:p>
            <a:p>
              <a:pPr algn="ctr"/>
              <a:endParaRPr lang="en-US" dirty="0">
                <a:solidFill>
                  <a:schemeClr val="tx1"/>
                </a:solidFill>
              </a:endParaRPr>
            </a:p>
            <a:p>
              <a:pPr marL="457200" indent="-457200" algn="ctr">
                <a:buFont typeface="Arial" panose="020B0604020202020204" pitchFamily="34" charset="0"/>
                <a:buChar char="•"/>
              </a:pPr>
              <a:endParaRPr lang="en-US" dirty="0">
                <a:solidFill>
                  <a:schemeClr val="tx1"/>
                </a:solidFill>
              </a:endParaRPr>
            </a:p>
            <a:p>
              <a:pPr marL="457200" indent="-457200" algn="ctr">
                <a:buFont typeface="Arial" panose="020B0604020202020204" pitchFamily="34" charset="0"/>
                <a:buChar char="•"/>
              </a:pPr>
              <a:endParaRPr lang="en-US" dirty="0">
                <a:solidFill>
                  <a:schemeClr val="tx1"/>
                </a:solidFill>
              </a:endParaRPr>
            </a:p>
            <a:p>
              <a:pPr marL="457200" indent="-457200" algn="ctr">
                <a:buFont typeface="Arial" panose="020B0604020202020204" pitchFamily="34" charset="0"/>
                <a:buChar char="•"/>
              </a:pPr>
              <a:endParaRPr lang="en-US" dirty="0">
                <a:solidFill>
                  <a:schemeClr val="tx1"/>
                </a:solidFill>
              </a:endParaRPr>
            </a:p>
            <a:p>
              <a:pPr marL="457200" indent="-457200" algn="ctr">
                <a:buFont typeface="Arial" panose="020B0604020202020204" pitchFamily="34" charset="0"/>
                <a:buChar char="•"/>
              </a:pPr>
              <a:endParaRPr lang="en-US" dirty="0">
                <a:solidFill>
                  <a:schemeClr val="tx1"/>
                </a:solidFill>
              </a:endParaRPr>
            </a:p>
            <a:p>
              <a:pPr marL="457200" indent="-457200" algn="ctr">
                <a:buFont typeface="Arial" panose="020B0604020202020204" pitchFamily="34" charset="0"/>
                <a:buChar char="•"/>
              </a:pPr>
              <a:endParaRPr lang="en-US" dirty="0">
                <a:solidFill>
                  <a:schemeClr val="tx1"/>
                </a:solidFill>
              </a:endParaRPr>
            </a:p>
            <a:p>
              <a:pPr marL="457200" indent="-457200" algn="ctr">
                <a:buFont typeface="Arial" panose="020B0604020202020204" pitchFamily="34" charset="0"/>
                <a:buChar char="•"/>
              </a:pPr>
              <a:endParaRPr lang="en-US" dirty="0">
                <a:solidFill>
                  <a:schemeClr val="tx1"/>
                </a:solidFill>
              </a:endParaRPr>
            </a:p>
          </p:txBody>
        </p:sp>
        <p:cxnSp>
          <p:nvCxnSpPr>
            <p:cNvPr id="7" name="Straight Connector 6"/>
            <p:cNvCxnSpPr/>
            <p:nvPr/>
          </p:nvCxnSpPr>
          <p:spPr>
            <a:xfrm>
              <a:off x="2133600" y="4148164"/>
              <a:ext cx="4800600" cy="158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>
              <a:off x="2133600" y="3960812"/>
              <a:ext cx="4800600" cy="1588"/>
            </a:xfrm>
            <a:prstGeom prst="line">
              <a:avLst/>
            </a:prstGeom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2133600" y="4447522"/>
              <a:ext cx="4800600" cy="158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>
              <a:off x="2133600" y="4800600"/>
              <a:ext cx="4800600" cy="158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>
              <a:off x="2133600" y="5046236"/>
              <a:ext cx="4800600" cy="158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>
              <a:off x="2085242" y="5345593"/>
              <a:ext cx="4800600" cy="158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>
              <a:off x="2133600" y="5644950"/>
              <a:ext cx="4800600" cy="158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>
              <a:off x="2133600" y="5943600"/>
              <a:ext cx="4800600" cy="158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6" name="Explosion 2 15"/>
          <p:cNvSpPr/>
          <p:nvPr/>
        </p:nvSpPr>
        <p:spPr>
          <a:xfrm rot="690656">
            <a:off x="5144758" y="89196"/>
            <a:ext cx="4060163" cy="3078899"/>
          </a:xfrm>
          <a:prstGeom prst="irregularSeal2">
            <a:avLst/>
          </a:prstGeom>
          <a:solidFill>
            <a:srgbClr val="FFFF99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b="1" u="sng" dirty="0">
                <a:solidFill>
                  <a:schemeClr val="tx1"/>
                </a:solidFill>
              </a:rPr>
              <a:t>Test Date:</a:t>
            </a:r>
          </a:p>
          <a:p>
            <a:pPr algn="ctr"/>
            <a:r>
              <a:rPr lang="en-US" sz="2200" b="1" dirty="0">
                <a:solidFill>
                  <a:schemeClr val="tx1"/>
                </a:solidFill>
              </a:rPr>
              <a:t>October 11!</a:t>
            </a:r>
          </a:p>
        </p:txBody>
      </p:sp>
      <p:sp>
        <p:nvSpPr>
          <p:cNvPr id="17" name="Oval 16"/>
          <p:cNvSpPr/>
          <p:nvPr/>
        </p:nvSpPr>
        <p:spPr>
          <a:xfrm>
            <a:off x="7543658" y="3168602"/>
            <a:ext cx="228600" cy="228600"/>
          </a:xfrm>
          <a:prstGeom prst="ellips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Oval 17"/>
          <p:cNvSpPr/>
          <p:nvPr/>
        </p:nvSpPr>
        <p:spPr>
          <a:xfrm>
            <a:off x="2034311" y="3178293"/>
            <a:ext cx="228600" cy="228600"/>
          </a:xfrm>
          <a:prstGeom prst="ellips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Oval 18"/>
          <p:cNvSpPr/>
          <p:nvPr/>
        </p:nvSpPr>
        <p:spPr>
          <a:xfrm>
            <a:off x="6962798" y="667934"/>
            <a:ext cx="228600" cy="228600"/>
          </a:xfrm>
          <a:prstGeom prst="ellips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96036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9B9463-510D-4B58-BEDE-A31A36C66B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914400"/>
            <a:ext cx="8229600" cy="1143000"/>
          </a:xfrm>
        </p:spPr>
        <p:txBody>
          <a:bodyPr>
            <a:noAutofit/>
          </a:bodyPr>
          <a:lstStyle/>
          <a:p>
            <a:r>
              <a:rPr lang="en-US" sz="8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Broadway" panose="04040905080B02020502" pitchFamily="82" charset="0"/>
              </a:rPr>
              <a:t>Any</a:t>
            </a:r>
            <a:br>
              <a:rPr lang="en-US" sz="8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Broadway" panose="04040905080B02020502" pitchFamily="82" charset="0"/>
              </a:rPr>
            </a:br>
            <a:r>
              <a:rPr lang="en-US" sz="8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Broadway" panose="04040905080B02020502" pitchFamily="82" charset="0"/>
              </a:rPr>
              <a:t>Questions?</a:t>
            </a:r>
          </a:p>
        </p:txBody>
      </p:sp>
      <p:sp>
        <p:nvSpPr>
          <p:cNvPr id="3" name="AutoShape 2" descr="Should we use questions to teach? – Part 1 | ...to the real.">
            <a:extLst>
              <a:ext uri="{FF2B5EF4-FFF2-40B4-BE49-F238E27FC236}">
                <a16:creationId xmlns:a16="http://schemas.microsoft.com/office/drawing/2014/main" id="{584B469C-498E-49A7-9448-C0DDF0623FE8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AutoShape 4" descr="Customer Feedback Question Examples To Use In Your Business -Broadly">
            <a:extLst>
              <a:ext uri="{FF2B5EF4-FFF2-40B4-BE49-F238E27FC236}">
                <a16:creationId xmlns:a16="http://schemas.microsoft.com/office/drawing/2014/main" id="{E251EB76-E4F6-4D30-B146-D189CF44221F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572000" y="3429000"/>
            <a:ext cx="304800" cy="137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6" descr="The power of the question mark — SWOOP Analytics">
            <a:extLst>
              <a:ext uri="{FF2B5EF4-FFF2-40B4-BE49-F238E27FC236}">
                <a16:creationId xmlns:a16="http://schemas.microsoft.com/office/drawing/2014/main" id="{0538CC9C-FA6E-4E40-93ED-234EBBCC196B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572000" y="34290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8" descr="The power of the question mark — SWOOP Analytics">
            <a:extLst>
              <a:ext uri="{FF2B5EF4-FFF2-40B4-BE49-F238E27FC236}">
                <a16:creationId xmlns:a16="http://schemas.microsoft.com/office/drawing/2014/main" id="{BD1388FD-7DBB-4948-9EB7-E84432903EC8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724400" y="35814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AutoShape 10" descr="50 Questions That Make You Think - Thought-Provoking Questions">
            <a:extLst>
              <a:ext uri="{FF2B5EF4-FFF2-40B4-BE49-F238E27FC236}">
                <a16:creationId xmlns:a16="http://schemas.microsoft.com/office/drawing/2014/main" id="{8654FAD5-4C93-46DE-B0F3-6C7458928BAD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876800" y="37338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AutoShape 12" descr="50 Questions That Make You Think - Thought-Provoking Questions">
            <a:extLst>
              <a:ext uri="{FF2B5EF4-FFF2-40B4-BE49-F238E27FC236}">
                <a16:creationId xmlns:a16="http://schemas.microsoft.com/office/drawing/2014/main" id="{DE0715EB-7E35-41B1-B48F-727F6DAAEAB3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828800" y="2057400"/>
            <a:ext cx="3505200" cy="350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064" name="Picture 16" descr="https://www.thegeniusworks.com/wp-content/uploads/2020/03/question-mark-2110767_1280-1080x600-1-300x167.jpg">
            <a:extLst>
              <a:ext uri="{FF2B5EF4-FFF2-40B4-BE49-F238E27FC236}">
                <a16:creationId xmlns:a16="http://schemas.microsoft.com/office/drawing/2014/main" id="{6189BC28-1EF3-4D36-8E16-9DCD43B621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2125" y="3276600"/>
            <a:ext cx="5314950" cy="29586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853392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507242" y="1734234"/>
            <a:ext cx="4572000" cy="4124206"/>
          </a:xfrm>
          <a:prstGeom prst="rect">
            <a:avLst/>
          </a:prstGeom>
          <a:solidFill>
            <a:srgbClr val="FFFF99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en-US" sz="2200" b="1" dirty="0">
              <a:latin typeface="Bradley Hand ITC" panose="03070402050302030203" pitchFamily="66" charset="0"/>
            </a:endParaRPr>
          </a:p>
          <a:p>
            <a:pPr algn="ctr"/>
            <a:r>
              <a:rPr lang="en-US" sz="2400" b="1" u="sng" dirty="0">
                <a:latin typeface="+mj-lt"/>
              </a:rPr>
              <a:t>Where</a:t>
            </a:r>
            <a:r>
              <a:rPr lang="en-US" sz="2400" b="1" dirty="0">
                <a:latin typeface="+mj-lt"/>
              </a:rPr>
              <a:t>: Palm Harbor University HS </a:t>
            </a:r>
          </a:p>
          <a:p>
            <a:pPr algn="ctr"/>
            <a:r>
              <a:rPr lang="en-US" sz="2400" b="1" dirty="0">
                <a:latin typeface="+mj-lt"/>
              </a:rPr>
              <a:t>St. Petersburg HS </a:t>
            </a:r>
          </a:p>
          <a:p>
            <a:pPr algn="ctr"/>
            <a:r>
              <a:rPr lang="en-US" sz="2400" b="1" dirty="0">
                <a:latin typeface="+mj-lt"/>
              </a:rPr>
              <a:t>Largo HS</a:t>
            </a:r>
          </a:p>
          <a:p>
            <a:r>
              <a:rPr lang="en-US" sz="2400" b="1" u="sng" dirty="0">
                <a:latin typeface="+mj-lt"/>
              </a:rPr>
              <a:t>What: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+mj-lt"/>
              </a:rPr>
              <a:t>The IB Program offers 2-years of rigorous IB Diploma curriculum in 11</a:t>
            </a:r>
            <a:r>
              <a:rPr lang="en-US" baseline="30000" dirty="0">
                <a:latin typeface="+mj-lt"/>
              </a:rPr>
              <a:t>th</a:t>
            </a:r>
            <a:r>
              <a:rPr lang="en-US" dirty="0">
                <a:latin typeface="+mj-lt"/>
              </a:rPr>
              <a:t> and 12</a:t>
            </a:r>
            <a:r>
              <a:rPr lang="en-US" baseline="30000" dirty="0">
                <a:latin typeface="+mj-lt"/>
              </a:rPr>
              <a:t>th</a:t>
            </a:r>
            <a:r>
              <a:rPr lang="en-US" dirty="0">
                <a:latin typeface="+mj-lt"/>
              </a:rPr>
              <a:t> grades.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latin typeface="+mj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+mj-lt"/>
              </a:rPr>
              <a:t>During 9</a:t>
            </a:r>
            <a:r>
              <a:rPr lang="en-US" baseline="30000" dirty="0">
                <a:latin typeface="+mj-lt"/>
              </a:rPr>
              <a:t>th</a:t>
            </a:r>
            <a:r>
              <a:rPr lang="en-US" dirty="0">
                <a:latin typeface="+mj-lt"/>
              </a:rPr>
              <a:t> and 10</a:t>
            </a:r>
            <a:r>
              <a:rPr lang="en-US" baseline="30000" dirty="0">
                <a:latin typeface="+mj-lt"/>
              </a:rPr>
              <a:t>th</a:t>
            </a:r>
            <a:r>
              <a:rPr lang="en-US" dirty="0">
                <a:latin typeface="+mj-lt"/>
              </a:rPr>
              <a:t> grade, students will be offered a challenging pre-diploma program.</a:t>
            </a:r>
          </a:p>
          <a:p>
            <a:r>
              <a:rPr lang="en-US" dirty="0">
                <a:latin typeface="+mj-lt"/>
              </a:rPr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+mj-lt"/>
              </a:rPr>
              <a:t>Recognized by top universities around the world!  </a:t>
            </a:r>
          </a:p>
        </p:txBody>
      </p:sp>
      <p:sp>
        <p:nvSpPr>
          <p:cNvPr id="10" name="Rectangle 9"/>
          <p:cNvSpPr/>
          <p:nvPr/>
        </p:nvSpPr>
        <p:spPr>
          <a:xfrm>
            <a:off x="429021" y="293762"/>
            <a:ext cx="4577064" cy="1107996"/>
          </a:xfrm>
          <a:prstGeom prst="rect">
            <a:avLst/>
          </a:prstGeom>
          <a:solidFill>
            <a:srgbClr val="FFFF99"/>
          </a:solidFill>
          <a:ln>
            <a:solidFill>
              <a:schemeClr val="tx1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66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IB Program</a:t>
            </a:r>
          </a:p>
        </p:txBody>
      </p:sp>
      <p:sp>
        <p:nvSpPr>
          <p:cNvPr id="5" name="Oval 4"/>
          <p:cNvSpPr/>
          <p:nvPr/>
        </p:nvSpPr>
        <p:spPr>
          <a:xfrm>
            <a:off x="3886200" y="266700"/>
            <a:ext cx="228600" cy="228600"/>
          </a:xfrm>
          <a:prstGeom prst="ellipse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1524000" y="1876567"/>
            <a:ext cx="228600" cy="228600"/>
          </a:xfrm>
          <a:prstGeom prst="ellipse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olded Corner 6"/>
          <p:cNvSpPr/>
          <p:nvPr/>
        </p:nvSpPr>
        <p:spPr>
          <a:xfrm>
            <a:off x="5462701" y="3101340"/>
            <a:ext cx="3385643" cy="3581400"/>
          </a:xfrm>
          <a:prstGeom prst="foldedCorner">
            <a:avLst/>
          </a:prstGeom>
          <a:solidFill>
            <a:srgbClr val="FFFF99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solidFill>
                <a:schemeClr val="tx1"/>
              </a:solidFill>
              <a:latin typeface="Arial Hebrew"/>
              <a:cs typeface="Arial Hebrew"/>
            </a:endParaRPr>
          </a:p>
          <a:p>
            <a:pPr algn="ctr"/>
            <a:endParaRPr lang="en-US" b="1" dirty="0">
              <a:solidFill>
                <a:schemeClr val="tx1"/>
              </a:solidFill>
              <a:latin typeface="Arial Hebrew"/>
              <a:cs typeface="Arial Hebrew"/>
            </a:endParaRPr>
          </a:p>
          <a:p>
            <a:pPr algn="ctr"/>
            <a:r>
              <a:rPr lang="en-US" sz="2000" b="1" u="sng" dirty="0">
                <a:solidFill>
                  <a:schemeClr val="tx1"/>
                </a:solidFill>
                <a:latin typeface="+mj-lt"/>
                <a:cs typeface="Arial Hebrew"/>
              </a:rPr>
              <a:t>Six Areas of Study:</a:t>
            </a:r>
          </a:p>
          <a:p>
            <a:pPr marL="342900" indent="-342900">
              <a:buAutoNum type="arabicPeriod"/>
            </a:pPr>
            <a:r>
              <a:rPr lang="en-US" dirty="0">
                <a:solidFill>
                  <a:schemeClr val="tx1"/>
                </a:solidFill>
                <a:latin typeface="+mj-lt"/>
                <a:cs typeface="Arial Hebrew"/>
              </a:rPr>
              <a:t>Language</a:t>
            </a:r>
          </a:p>
          <a:p>
            <a:pPr marL="342900" indent="-342900">
              <a:buAutoNum type="arabicPeriod"/>
            </a:pPr>
            <a:r>
              <a:rPr lang="en-US" dirty="0">
                <a:solidFill>
                  <a:schemeClr val="tx1"/>
                </a:solidFill>
                <a:latin typeface="+mj-lt"/>
                <a:cs typeface="Arial Hebrew"/>
              </a:rPr>
              <a:t>Second Language</a:t>
            </a:r>
          </a:p>
          <a:p>
            <a:pPr marL="342900" indent="-342900">
              <a:buAutoNum type="arabicPeriod"/>
            </a:pPr>
            <a:r>
              <a:rPr lang="en-US" dirty="0">
                <a:solidFill>
                  <a:schemeClr val="tx1"/>
                </a:solidFill>
                <a:latin typeface="+mj-lt"/>
                <a:cs typeface="Arial Hebrew"/>
              </a:rPr>
              <a:t>Individuals &amp; Societies</a:t>
            </a:r>
          </a:p>
          <a:p>
            <a:pPr marL="342900" indent="-342900">
              <a:buAutoNum type="arabicPeriod"/>
            </a:pPr>
            <a:r>
              <a:rPr lang="en-US" dirty="0">
                <a:solidFill>
                  <a:schemeClr val="tx1"/>
                </a:solidFill>
                <a:latin typeface="+mj-lt"/>
                <a:cs typeface="Arial Hebrew"/>
              </a:rPr>
              <a:t>Experimental Sciences</a:t>
            </a:r>
          </a:p>
          <a:p>
            <a:pPr marL="342900" indent="-342900">
              <a:buAutoNum type="arabicPeriod"/>
            </a:pPr>
            <a:r>
              <a:rPr lang="en-US" dirty="0">
                <a:solidFill>
                  <a:schemeClr val="tx1"/>
                </a:solidFill>
                <a:latin typeface="+mj-lt"/>
                <a:cs typeface="Arial Hebrew"/>
              </a:rPr>
              <a:t>Mathematics </a:t>
            </a:r>
          </a:p>
          <a:p>
            <a:pPr marL="342900" indent="-342900">
              <a:buAutoNum type="arabicPeriod"/>
            </a:pPr>
            <a:r>
              <a:rPr lang="en-US" dirty="0">
                <a:solidFill>
                  <a:schemeClr val="tx1"/>
                </a:solidFill>
                <a:latin typeface="+mj-lt"/>
                <a:cs typeface="Arial Hebrew"/>
              </a:rPr>
              <a:t>The Arts</a:t>
            </a:r>
          </a:p>
          <a:p>
            <a:pPr algn="ctr"/>
            <a:r>
              <a:rPr lang="en-US" sz="2000" b="1" u="sng" dirty="0">
                <a:solidFill>
                  <a:schemeClr val="tx1"/>
                </a:solidFill>
                <a:latin typeface="+mj-lt"/>
                <a:cs typeface="Arial Hebrew"/>
              </a:rPr>
              <a:t>Focuses On:</a:t>
            </a:r>
          </a:p>
          <a:p>
            <a:pPr marL="1257300" lvl="2" indent="-342900">
              <a:buAutoNum type="arabicPeriod"/>
            </a:pPr>
            <a:r>
              <a:rPr lang="en-US" dirty="0">
                <a:solidFill>
                  <a:schemeClr val="tx1"/>
                </a:solidFill>
                <a:latin typeface="+mj-lt"/>
                <a:cs typeface="Arial Hebrew"/>
              </a:rPr>
              <a:t>Creativity </a:t>
            </a:r>
          </a:p>
          <a:p>
            <a:pPr marL="1257300" lvl="2" indent="-342900">
              <a:buAutoNum type="arabicPeriod"/>
            </a:pPr>
            <a:r>
              <a:rPr lang="en-US" dirty="0">
                <a:solidFill>
                  <a:schemeClr val="tx1"/>
                </a:solidFill>
                <a:latin typeface="+mj-lt"/>
                <a:cs typeface="Arial Hebrew"/>
              </a:rPr>
              <a:t>Action </a:t>
            </a:r>
          </a:p>
          <a:p>
            <a:pPr marL="1257300" lvl="2" indent="-342900">
              <a:buAutoNum type="arabicPeriod"/>
            </a:pPr>
            <a:r>
              <a:rPr lang="en-US" dirty="0">
                <a:solidFill>
                  <a:schemeClr val="tx1"/>
                </a:solidFill>
                <a:latin typeface="+mj-lt"/>
                <a:cs typeface="Arial Hebrew"/>
              </a:rPr>
              <a:t>Service </a:t>
            </a:r>
          </a:p>
        </p:txBody>
      </p:sp>
      <p:pic>
        <p:nvPicPr>
          <p:cNvPr id="3074" name="Picture 2" descr="http://t0.gstatic.com/images?q=tbn:ANd9GcS_0wdjkRQc3SOMp8kha2xJ08svmIk6nny90B6DUYj_lxhpd1yDbQ:www.greatriverschool.org/wp-content/uploads/2010/06/ib-logo-250x24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42482">
            <a:off x="6505167" y="647700"/>
            <a:ext cx="2612181" cy="2559938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Oval 11"/>
          <p:cNvSpPr/>
          <p:nvPr/>
        </p:nvSpPr>
        <p:spPr>
          <a:xfrm>
            <a:off x="8408158" y="3357174"/>
            <a:ext cx="228600" cy="228600"/>
          </a:xfrm>
          <a:prstGeom prst="ellipse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5638800" y="533400"/>
            <a:ext cx="228600" cy="228600"/>
          </a:xfrm>
          <a:prstGeom prst="ellipse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821D5290-0778-4C9B-B117-38D5A253AB4F}"/>
              </a:ext>
            </a:extLst>
          </p:cNvPr>
          <p:cNvSpPr/>
          <p:nvPr/>
        </p:nvSpPr>
        <p:spPr>
          <a:xfrm>
            <a:off x="-3087803" y="5728033"/>
            <a:ext cx="216912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hlinkClick r:id="rId3" action="ppaction://hlinkfile"/>
              </a:rPr>
              <a:t>About IB World Wide</a:t>
            </a:r>
            <a:endParaRPr 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D4134907-46B2-4FE5-AC9A-1E5D0AA8D1DC}"/>
              </a:ext>
            </a:extLst>
          </p:cNvPr>
          <p:cNvSpPr/>
          <p:nvPr/>
        </p:nvSpPr>
        <p:spPr>
          <a:xfrm>
            <a:off x="-3669637" y="6186941"/>
            <a:ext cx="361349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hlinkClick r:id="rId4"/>
              </a:rPr>
              <a:t>https://www.pcsb.org/domain/2908</a:t>
            </a:r>
            <a:endParaRPr lang="en-US" dirty="0"/>
          </a:p>
        </p:txBody>
      </p:sp>
      <p:sp>
        <p:nvSpPr>
          <p:cNvPr id="9" name="Speech Bubble: Rectangle 8">
            <a:extLst>
              <a:ext uri="{FF2B5EF4-FFF2-40B4-BE49-F238E27FC236}">
                <a16:creationId xmlns:a16="http://schemas.microsoft.com/office/drawing/2014/main" id="{AE741924-C7A2-4D4F-A3DF-73EE62585393}"/>
              </a:ext>
            </a:extLst>
          </p:cNvPr>
          <p:cNvSpPr/>
          <p:nvPr/>
        </p:nvSpPr>
        <p:spPr>
          <a:xfrm>
            <a:off x="5174461" y="254283"/>
            <a:ext cx="1733860" cy="1743640"/>
          </a:xfrm>
          <a:prstGeom prst="wedgeRectCallout">
            <a:avLst>
              <a:gd name="adj1" fmla="val -20164"/>
              <a:gd name="adj2" fmla="val 8263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6A00234-8D89-4DFD-A562-0DF7E918A54F}"/>
              </a:ext>
            </a:extLst>
          </p:cNvPr>
          <p:cNvSpPr txBox="1"/>
          <p:nvPr/>
        </p:nvSpPr>
        <p:spPr>
          <a:xfrm>
            <a:off x="5249223" y="254283"/>
            <a:ext cx="165909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Need to be in Algebra I Honors or higher a level Math to apply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80CCE03-E8A1-59DD-29B4-4F3D0FE2CC30}"/>
              </a:ext>
            </a:extLst>
          </p:cNvPr>
          <p:cNvSpPr txBox="1"/>
          <p:nvPr/>
        </p:nvSpPr>
        <p:spPr>
          <a:xfrm>
            <a:off x="990600" y="6097365"/>
            <a:ext cx="662683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 </a:t>
            </a:r>
            <a:r>
              <a:rPr lang="en-US" dirty="0">
                <a:hlinkClick r:id="rId4"/>
              </a:rPr>
              <a:t>https://www.pcsb.org/domain/2908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742250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304800" y="152400"/>
            <a:ext cx="8534400" cy="1323439"/>
          </a:xfrm>
          <a:prstGeom prst="rect">
            <a:avLst/>
          </a:prstGeom>
          <a:solidFill>
            <a:srgbClr val="FFFF99"/>
          </a:solidFill>
          <a:ln>
            <a:solidFill>
              <a:schemeClr val="tx1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Cambridge Advanced International Certificate of Education (AICE)</a:t>
            </a:r>
          </a:p>
        </p:txBody>
      </p:sp>
      <p:sp>
        <p:nvSpPr>
          <p:cNvPr id="5" name="Oval 4"/>
          <p:cNvSpPr/>
          <p:nvPr/>
        </p:nvSpPr>
        <p:spPr>
          <a:xfrm>
            <a:off x="457200" y="228600"/>
            <a:ext cx="228600" cy="228600"/>
          </a:xfrm>
          <a:prstGeom prst="ellipse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8458200" y="228600"/>
            <a:ext cx="228600" cy="228600"/>
          </a:xfrm>
          <a:prstGeom prst="ellipse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100" name="Picture 4" descr="http://secure.surveymonkey.com/_resources/21122/44511122/6be6c63a-8650-4452-9927-30ebe23183e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9266" y="5538061"/>
            <a:ext cx="3011487" cy="106680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0" name="Group 9"/>
          <p:cNvGrpSpPr/>
          <p:nvPr/>
        </p:nvGrpSpPr>
        <p:grpSpPr>
          <a:xfrm>
            <a:off x="1537446" y="1600200"/>
            <a:ext cx="6006354" cy="3200398"/>
            <a:chOff x="2133599" y="3455176"/>
            <a:chExt cx="4800601" cy="2514600"/>
          </a:xfrm>
        </p:grpSpPr>
        <p:sp>
          <p:nvSpPr>
            <p:cNvPr id="11" name="Rectangle 10"/>
            <p:cNvSpPr/>
            <p:nvPr/>
          </p:nvSpPr>
          <p:spPr>
            <a:xfrm>
              <a:off x="2133599" y="3455176"/>
              <a:ext cx="4800600" cy="2514600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900" dirty="0">
                <a:solidFill>
                  <a:schemeClr val="tx1"/>
                </a:solidFill>
              </a:endParaRPr>
            </a:p>
            <a:p>
              <a:pPr algn="ctr"/>
              <a:endParaRPr lang="en-US" sz="1900" dirty="0">
                <a:solidFill>
                  <a:schemeClr val="tx1"/>
                </a:solidFill>
              </a:endParaRPr>
            </a:p>
            <a:p>
              <a:pPr algn="ctr"/>
              <a:endParaRPr lang="en-US" sz="1900" dirty="0">
                <a:solidFill>
                  <a:schemeClr val="tx1"/>
                </a:solidFill>
              </a:endParaRPr>
            </a:p>
            <a:p>
              <a:pPr algn="ctr"/>
              <a:endParaRPr lang="en-US" sz="1900" dirty="0">
                <a:solidFill>
                  <a:schemeClr val="tx1"/>
                </a:solidFill>
              </a:endParaRPr>
            </a:p>
            <a:p>
              <a:pPr algn="ctr"/>
              <a:endParaRPr lang="en-US" sz="1900" dirty="0">
                <a:solidFill>
                  <a:schemeClr val="tx1"/>
                </a:solidFill>
              </a:endParaRPr>
            </a:p>
            <a:p>
              <a:pPr algn="ctr"/>
              <a:endParaRPr lang="en-US" sz="1900" dirty="0">
                <a:solidFill>
                  <a:schemeClr val="tx1"/>
                </a:solidFill>
              </a:endParaRPr>
            </a:p>
            <a:p>
              <a:pPr algn="ctr"/>
              <a:endParaRPr lang="en-US" sz="1900" dirty="0">
                <a:solidFill>
                  <a:schemeClr val="tx1"/>
                </a:solidFill>
              </a:endParaRPr>
            </a:p>
            <a:p>
              <a:pPr algn="ctr"/>
              <a:r>
                <a:rPr lang="en-US" sz="1900" b="1" u="sng" dirty="0">
                  <a:solidFill>
                    <a:schemeClr val="tx1"/>
                  </a:solidFill>
                </a:rPr>
                <a:t>Where</a:t>
              </a:r>
              <a:r>
                <a:rPr lang="en-US" sz="1900" b="1" dirty="0">
                  <a:solidFill>
                    <a:schemeClr val="tx1"/>
                  </a:solidFill>
                </a:rPr>
                <a:t>: </a:t>
              </a:r>
            </a:p>
            <a:p>
              <a:pPr algn="ctr"/>
              <a:r>
                <a:rPr lang="en-US" sz="1900" b="1" dirty="0">
                  <a:solidFill>
                    <a:schemeClr val="tx1"/>
                  </a:solidFill>
                </a:rPr>
                <a:t>Tarpon Springs HS, Clearwater HS, Countryside HS, &amp; Hollins HS</a:t>
              </a:r>
            </a:p>
            <a:p>
              <a:pPr algn="ctr"/>
              <a:endParaRPr lang="en-US" sz="1900" dirty="0">
                <a:solidFill>
                  <a:schemeClr val="tx1"/>
                </a:solidFill>
              </a:endParaRPr>
            </a:p>
            <a:p>
              <a:r>
                <a:rPr lang="en-US" sz="1900" dirty="0">
                  <a:solidFill>
                    <a:schemeClr val="tx1"/>
                  </a:solidFill>
                </a:rPr>
                <a:t>Cambridge-AICE is an international diploma that allows students to earn college credits while learning through a challenging and advanced curriculum. </a:t>
              </a:r>
            </a:p>
            <a:p>
              <a:endParaRPr lang="en-US" sz="1900" dirty="0">
                <a:solidFill>
                  <a:schemeClr val="tx1"/>
                </a:solidFill>
              </a:endParaRPr>
            </a:p>
            <a:p>
              <a:r>
                <a:rPr lang="en-US" sz="1900" dirty="0">
                  <a:solidFill>
                    <a:schemeClr val="tx1"/>
                  </a:solidFill>
                </a:rPr>
                <a:t>Pre-AICE curriculum is offered during 9</a:t>
              </a:r>
              <a:r>
                <a:rPr lang="en-US" sz="1900" baseline="30000" dirty="0">
                  <a:solidFill>
                    <a:schemeClr val="tx1"/>
                  </a:solidFill>
                </a:rPr>
                <a:t>th</a:t>
              </a:r>
              <a:r>
                <a:rPr lang="en-US" sz="1900" dirty="0">
                  <a:solidFill>
                    <a:schemeClr val="tx1"/>
                  </a:solidFill>
                </a:rPr>
                <a:t> and 10</a:t>
              </a:r>
              <a:r>
                <a:rPr lang="en-US" sz="1900" baseline="30000" dirty="0">
                  <a:solidFill>
                    <a:schemeClr val="tx1"/>
                  </a:solidFill>
                </a:rPr>
                <a:t>th</a:t>
              </a:r>
              <a:r>
                <a:rPr lang="en-US" sz="1900" dirty="0">
                  <a:solidFill>
                    <a:schemeClr val="tx1"/>
                  </a:solidFill>
                </a:rPr>
                <a:t> grade AICE curriculum is offered during 10</a:t>
              </a:r>
              <a:r>
                <a:rPr lang="en-US" sz="1900" baseline="30000" dirty="0">
                  <a:solidFill>
                    <a:schemeClr val="tx1"/>
                  </a:solidFill>
                </a:rPr>
                <a:t>th</a:t>
              </a:r>
              <a:r>
                <a:rPr lang="en-US" sz="1900" dirty="0">
                  <a:solidFill>
                    <a:schemeClr val="tx1"/>
                  </a:solidFill>
                </a:rPr>
                <a:t>, 11</a:t>
              </a:r>
              <a:r>
                <a:rPr lang="en-US" sz="1900" baseline="30000" dirty="0">
                  <a:solidFill>
                    <a:schemeClr val="tx1"/>
                  </a:solidFill>
                </a:rPr>
                <a:t>th</a:t>
              </a:r>
              <a:r>
                <a:rPr lang="en-US" sz="1900" dirty="0">
                  <a:solidFill>
                    <a:schemeClr val="tx1"/>
                  </a:solidFill>
                </a:rPr>
                <a:t>, and 12</a:t>
              </a:r>
              <a:r>
                <a:rPr lang="en-US" sz="1900" baseline="30000" dirty="0">
                  <a:solidFill>
                    <a:schemeClr val="tx1"/>
                  </a:solidFill>
                </a:rPr>
                <a:t>th</a:t>
              </a:r>
              <a:r>
                <a:rPr lang="en-US" sz="1900" dirty="0">
                  <a:solidFill>
                    <a:schemeClr val="tx1"/>
                  </a:solidFill>
                </a:rPr>
                <a:t> grade. </a:t>
              </a:r>
            </a:p>
            <a:p>
              <a:pPr algn="ctr"/>
              <a:endParaRPr lang="en-US" sz="3000" dirty="0">
                <a:solidFill>
                  <a:schemeClr val="tx1"/>
                </a:solidFill>
              </a:endParaRPr>
            </a:p>
            <a:p>
              <a:pPr algn="ctr"/>
              <a:endParaRPr lang="en-US" sz="3000" dirty="0">
                <a:solidFill>
                  <a:schemeClr val="tx1"/>
                </a:solidFill>
              </a:endParaRPr>
            </a:p>
            <a:p>
              <a:pPr algn="ctr"/>
              <a:endParaRPr lang="en-US" sz="3000" dirty="0">
                <a:solidFill>
                  <a:schemeClr val="tx1"/>
                </a:solidFill>
              </a:endParaRPr>
            </a:p>
            <a:p>
              <a:pPr algn="ctr"/>
              <a:endParaRPr lang="en-US" sz="3000" dirty="0">
                <a:solidFill>
                  <a:schemeClr val="tx1"/>
                </a:solidFill>
              </a:endParaRPr>
            </a:p>
            <a:p>
              <a:pPr algn="ctr"/>
              <a:endParaRPr lang="en-US" sz="3000" dirty="0">
                <a:solidFill>
                  <a:schemeClr val="tx1"/>
                </a:solidFill>
              </a:endParaRPr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2133600" y="4114800"/>
              <a:ext cx="4800600" cy="158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>
              <a:off x="2133600" y="3960812"/>
              <a:ext cx="4800600" cy="1588"/>
            </a:xfrm>
            <a:prstGeom prst="line">
              <a:avLst/>
            </a:prstGeom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>
              <a:off x="2133600" y="4343400"/>
              <a:ext cx="4800600" cy="158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>
              <a:off x="2133600" y="4572000"/>
              <a:ext cx="4800600" cy="158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>
              <a:off x="2133600" y="4800600"/>
              <a:ext cx="4800600" cy="158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>
              <a:off x="2133600" y="5070114"/>
              <a:ext cx="4800600" cy="158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2133600" y="5256212"/>
              <a:ext cx="4800600" cy="158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2133600" y="5486400"/>
              <a:ext cx="4800600" cy="158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>
              <a:off x="2133600" y="5943600"/>
              <a:ext cx="4800600" cy="158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1" name="Oval 20"/>
          <p:cNvSpPr/>
          <p:nvPr/>
        </p:nvSpPr>
        <p:spPr>
          <a:xfrm>
            <a:off x="1752600" y="1694347"/>
            <a:ext cx="228600" cy="228600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Folded Corner 21"/>
          <p:cNvSpPr/>
          <p:nvPr/>
        </p:nvSpPr>
        <p:spPr>
          <a:xfrm>
            <a:off x="6318858" y="4690569"/>
            <a:ext cx="2575389" cy="2162514"/>
          </a:xfrm>
          <a:prstGeom prst="foldedCorner">
            <a:avLst/>
          </a:prstGeom>
          <a:solidFill>
            <a:srgbClr val="FFFF99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b="1" dirty="0">
              <a:solidFill>
                <a:schemeClr val="tx1"/>
              </a:solidFill>
              <a:latin typeface="Harlow Solid Italic" panose="04030604020F02020D02" pitchFamily="82" charset="0"/>
              <a:cs typeface="Arial Hebrew"/>
            </a:endParaRPr>
          </a:p>
          <a:p>
            <a:pPr algn="ctr"/>
            <a:r>
              <a:rPr lang="en-US" sz="2400" b="1" dirty="0">
                <a:solidFill>
                  <a:schemeClr val="tx1"/>
                </a:solidFill>
                <a:latin typeface="Harlow Solid Italic" panose="04030604020F02020D02" pitchFamily="82" charset="0"/>
                <a:cs typeface="Arial Hebrew"/>
              </a:rPr>
              <a:t>Developed by Cambridge University to prepare students for post-secondary education! 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321780C1-FCBC-4293-B8EF-1C6BE7CCD780}"/>
              </a:ext>
            </a:extLst>
          </p:cNvPr>
          <p:cNvSpPr/>
          <p:nvPr/>
        </p:nvSpPr>
        <p:spPr>
          <a:xfrm>
            <a:off x="1675774" y="4862370"/>
            <a:ext cx="366638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hlinkClick r:id="rId3"/>
              </a:rPr>
              <a:t>https://www.pcsb.org/domain/2750</a:t>
            </a:r>
            <a:r>
              <a:rPr lang="en-US" dirty="0"/>
              <a:t>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66CA7EC-ED76-43A1-8A7F-5B5E75817E11}"/>
              </a:ext>
            </a:extLst>
          </p:cNvPr>
          <p:cNvSpPr txBox="1"/>
          <p:nvPr/>
        </p:nvSpPr>
        <p:spPr>
          <a:xfrm>
            <a:off x="187529" y="5748295"/>
            <a:ext cx="27419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linkClick r:id="rId4"/>
              </a:rPr>
              <a:t>https://www.pcsb.org/site/Default.aspx?PageID=8396</a:t>
            </a:r>
            <a:r>
              <a:rPr lang="en-US" dirty="0"/>
              <a:t> 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A3E4195-978E-45BA-BC0D-8B19626B8A73}"/>
              </a:ext>
            </a:extLst>
          </p:cNvPr>
          <p:cNvSpPr/>
          <p:nvPr/>
        </p:nvSpPr>
        <p:spPr>
          <a:xfrm>
            <a:off x="189248" y="5467532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/>
              <a:t>Hollins HS: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7051680-B418-44C5-849C-BF8A6EE61A05}"/>
              </a:ext>
            </a:extLst>
          </p:cNvPr>
          <p:cNvSpPr txBox="1"/>
          <p:nvPr/>
        </p:nvSpPr>
        <p:spPr>
          <a:xfrm>
            <a:off x="251755" y="4870961"/>
            <a:ext cx="16045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Clearwater HS:</a:t>
            </a:r>
          </a:p>
        </p:txBody>
      </p:sp>
      <p:sp>
        <p:nvSpPr>
          <p:cNvPr id="8" name="Star: 5 Points 7">
            <a:extLst>
              <a:ext uri="{FF2B5EF4-FFF2-40B4-BE49-F238E27FC236}">
                <a16:creationId xmlns:a16="http://schemas.microsoft.com/office/drawing/2014/main" id="{767D0101-6346-0432-A49A-B85986E1ED00}"/>
              </a:ext>
            </a:extLst>
          </p:cNvPr>
          <p:cNvSpPr/>
          <p:nvPr/>
        </p:nvSpPr>
        <p:spPr>
          <a:xfrm rot="20065147">
            <a:off x="-802248" y="280240"/>
            <a:ext cx="2747498" cy="2499193"/>
          </a:xfrm>
          <a:prstGeom prst="star5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D35F6BBD-229C-4A5C-C3DA-99021C909B10}"/>
              </a:ext>
            </a:extLst>
          </p:cNvPr>
          <p:cNvSpPr txBox="1"/>
          <p:nvPr/>
        </p:nvSpPr>
        <p:spPr>
          <a:xfrm>
            <a:off x="-189811" y="1154723"/>
            <a:ext cx="185770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Earn Bright Future Scholarship</a:t>
            </a:r>
          </a:p>
        </p:txBody>
      </p:sp>
    </p:spTree>
    <p:extLst>
      <p:ext uri="{BB962C8B-B14F-4D97-AF65-F5344CB8AC3E}">
        <p14:creationId xmlns:p14="http://schemas.microsoft.com/office/powerpoint/2010/main" val="36494525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94781" y="226874"/>
            <a:ext cx="7353300" cy="1754326"/>
          </a:xfrm>
          <a:prstGeom prst="rect">
            <a:avLst/>
          </a:prstGeom>
          <a:solidFill>
            <a:srgbClr val="FFFF99"/>
          </a:solidFill>
          <a:ln>
            <a:solidFill>
              <a:schemeClr val="tx1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Criminal Justice Academy</a:t>
            </a:r>
          </a:p>
        </p:txBody>
      </p:sp>
      <p:sp>
        <p:nvSpPr>
          <p:cNvPr id="5" name="Oval 4"/>
          <p:cNvSpPr/>
          <p:nvPr/>
        </p:nvSpPr>
        <p:spPr>
          <a:xfrm>
            <a:off x="1143000" y="430306"/>
            <a:ext cx="228600" cy="228600"/>
          </a:xfrm>
          <a:prstGeom prst="ellipse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7848600" y="430306"/>
            <a:ext cx="228600" cy="228600"/>
          </a:xfrm>
          <a:prstGeom prst="ellipse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5029200" y="2184632"/>
            <a:ext cx="3810000" cy="4262705"/>
          </a:xfrm>
          <a:prstGeom prst="rect">
            <a:avLst/>
          </a:prstGeom>
          <a:solidFill>
            <a:srgbClr val="FFFF99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en-US" sz="2200" b="1" dirty="0">
              <a:latin typeface="Bradley Hand ITC" panose="03070402050302030203" pitchFamily="66" charset="0"/>
            </a:endParaRPr>
          </a:p>
          <a:p>
            <a:r>
              <a:rPr lang="en-US" sz="2000" b="1" u="sng" dirty="0">
                <a:latin typeface="+mj-lt"/>
              </a:rPr>
              <a:t>Where</a:t>
            </a:r>
            <a:r>
              <a:rPr lang="en-US" sz="2000" b="1" dirty="0">
                <a:latin typeface="+mj-lt"/>
              </a:rPr>
              <a:t>: Pinellas Park HS </a:t>
            </a:r>
          </a:p>
          <a:p>
            <a:endParaRPr lang="en-US" sz="2000" b="1" u="sng" dirty="0">
              <a:latin typeface="+mj-lt"/>
            </a:endParaRPr>
          </a:p>
          <a:p>
            <a:r>
              <a:rPr lang="en-US" sz="2000" b="1" u="sng" dirty="0">
                <a:latin typeface="+mj-lt"/>
              </a:rPr>
              <a:t>What:</a:t>
            </a:r>
            <a:r>
              <a:rPr lang="en-US" sz="2000" dirty="0">
                <a:latin typeface="+mj-lt"/>
              </a:rPr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900" dirty="0">
                <a:latin typeface="+mj-lt"/>
              </a:rPr>
              <a:t>4-year program</a:t>
            </a:r>
          </a:p>
          <a:p>
            <a:endParaRPr lang="en-US" sz="1900" dirty="0">
              <a:latin typeface="+mj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900" dirty="0">
                <a:latin typeface="+mj-lt"/>
              </a:rPr>
              <a:t>Designed for students interested in law, law enforcement, or criminal-justice related careers</a:t>
            </a:r>
          </a:p>
          <a:p>
            <a:endParaRPr lang="en-US" sz="1900" dirty="0">
              <a:latin typeface="+mj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900" dirty="0">
                <a:latin typeface="+mj-lt"/>
              </a:rPr>
              <a:t>Students will learn about forensic science, law investigations, and court and police procedures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13" name="Oval 12"/>
          <p:cNvSpPr/>
          <p:nvPr/>
        </p:nvSpPr>
        <p:spPr>
          <a:xfrm>
            <a:off x="6819900" y="2273490"/>
            <a:ext cx="228600" cy="228600"/>
          </a:xfrm>
          <a:prstGeom prst="ellipse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383" y="4663851"/>
            <a:ext cx="2857499" cy="191928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7400" y="2590800"/>
            <a:ext cx="2705100" cy="181692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545201">
            <a:off x="310211" y="157075"/>
            <a:ext cx="1894178" cy="2474652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-2971800" y="4407726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>
                <a:hlinkClick r:id="rId5"/>
              </a:rPr>
              <a:t>Video of CJA</a:t>
            </a:r>
            <a:r>
              <a:rPr lang="en-US" dirty="0"/>
              <a:t> 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E485317-B1C6-40A4-A8BE-27AF5EB194FB}"/>
              </a:ext>
            </a:extLst>
          </p:cNvPr>
          <p:cNvSpPr/>
          <p:nvPr/>
        </p:nvSpPr>
        <p:spPr>
          <a:xfrm>
            <a:off x="-4285108" y="3328714"/>
            <a:ext cx="315265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hlinkClick r:id="rId6" action="ppaction://hlinkfile"/>
              </a:rPr>
              <a:t>Criminal Justice Academy Video</a:t>
            </a:r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76C9F24-EF47-4D4D-BE8D-A4679BBF7236}"/>
              </a:ext>
            </a:extLst>
          </p:cNvPr>
          <p:cNvSpPr/>
          <p:nvPr/>
        </p:nvSpPr>
        <p:spPr>
          <a:xfrm>
            <a:off x="3582572" y="6440303"/>
            <a:ext cx="361349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hlinkClick r:id="rId7"/>
              </a:rPr>
              <a:t>https://www.pcsb.org/domain/2746</a:t>
            </a:r>
            <a:endParaRPr lang="en-US" dirty="0"/>
          </a:p>
        </p:txBody>
      </p:sp>
      <p:pic>
        <p:nvPicPr>
          <p:cNvPr id="1026" name="Picture 2" descr="Criminal Justice Academy">
            <a:extLst>
              <a:ext uri="{FF2B5EF4-FFF2-40B4-BE49-F238E27FC236}">
                <a16:creationId xmlns:a16="http://schemas.microsoft.com/office/drawing/2014/main" id="{52DEF38D-7782-76CE-9417-D968A3DF12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92" y="2590800"/>
            <a:ext cx="1725408" cy="1784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266700" y="152400"/>
            <a:ext cx="7505700" cy="1569660"/>
          </a:xfrm>
          <a:prstGeom prst="rect">
            <a:avLst/>
          </a:prstGeom>
          <a:solidFill>
            <a:srgbClr val="FFFF99"/>
          </a:solidFill>
          <a:ln>
            <a:solidFill>
              <a:schemeClr val="tx1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8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Center for Wellness and Medical Professions</a:t>
            </a:r>
          </a:p>
        </p:txBody>
      </p:sp>
      <p:sp>
        <p:nvSpPr>
          <p:cNvPr id="5" name="Oval 4"/>
          <p:cNvSpPr/>
          <p:nvPr/>
        </p:nvSpPr>
        <p:spPr>
          <a:xfrm>
            <a:off x="381000" y="228600"/>
            <a:ext cx="228600" cy="228600"/>
          </a:xfrm>
          <a:prstGeom prst="ellipse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7391400" y="228600"/>
            <a:ext cx="228600" cy="228600"/>
          </a:xfrm>
          <a:prstGeom prst="ellipse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381000" y="2108805"/>
            <a:ext cx="4429836" cy="4139595"/>
          </a:xfrm>
          <a:prstGeom prst="rect">
            <a:avLst/>
          </a:prstGeom>
          <a:solidFill>
            <a:srgbClr val="FFFF99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1000" b="1" dirty="0">
              <a:latin typeface="+mj-lt"/>
            </a:endParaRPr>
          </a:p>
          <a:p>
            <a:pPr algn="ctr"/>
            <a:endParaRPr lang="en-US" sz="2300" b="1" u="sng" dirty="0">
              <a:latin typeface="+mj-lt"/>
            </a:endParaRPr>
          </a:p>
          <a:p>
            <a:pPr algn="ctr"/>
            <a:r>
              <a:rPr lang="en-US" sz="2300" b="1" u="sng" dirty="0">
                <a:latin typeface="+mj-lt"/>
              </a:rPr>
              <a:t>Where</a:t>
            </a:r>
            <a:r>
              <a:rPr lang="en-US" sz="2300" b="1" dirty="0">
                <a:latin typeface="+mj-lt"/>
              </a:rPr>
              <a:t>: Palm Harbor University HS </a:t>
            </a:r>
          </a:p>
          <a:p>
            <a:pPr algn="ctr"/>
            <a:r>
              <a:rPr lang="en-US" sz="2300" b="1" dirty="0">
                <a:latin typeface="+mj-lt"/>
              </a:rPr>
              <a:t>Boca </a:t>
            </a:r>
            <a:r>
              <a:rPr lang="en-US" sz="2300" b="1" dirty="0" err="1">
                <a:latin typeface="+mj-lt"/>
              </a:rPr>
              <a:t>Ciega</a:t>
            </a:r>
            <a:r>
              <a:rPr lang="en-US" sz="2300" b="1" dirty="0">
                <a:latin typeface="+mj-lt"/>
              </a:rPr>
              <a:t> HS</a:t>
            </a:r>
          </a:p>
          <a:p>
            <a:r>
              <a:rPr lang="en-US" sz="2200" b="1" u="sng" dirty="0">
                <a:latin typeface="+mj-lt"/>
              </a:rPr>
              <a:t>What</a:t>
            </a:r>
            <a:r>
              <a:rPr lang="en-US" sz="2200" b="1" dirty="0">
                <a:latin typeface="+mj-lt"/>
              </a:rPr>
              <a:t>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+mj-lt"/>
              </a:rPr>
              <a:t>Prepares students to work in the medical field </a:t>
            </a:r>
          </a:p>
          <a:p>
            <a:endParaRPr lang="en-US" dirty="0">
              <a:latin typeface="+mj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+mj-lt"/>
              </a:rPr>
              <a:t>Students develop a commitment to personal wellness and disease prevention</a:t>
            </a:r>
          </a:p>
          <a:p>
            <a:endParaRPr lang="en-US" dirty="0">
              <a:latin typeface="+mj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+mj-lt"/>
              </a:rPr>
              <a:t>Prepares students to pursue postsecondary education or to enter an entry level medical or wellness position  </a:t>
            </a:r>
          </a:p>
        </p:txBody>
      </p:sp>
      <p:sp>
        <p:nvSpPr>
          <p:cNvPr id="12" name="Oval 11"/>
          <p:cNvSpPr/>
          <p:nvPr/>
        </p:nvSpPr>
        <p:spPr>
          <a:xfrm>
            <a:off x="2400300" y="2200927"/>
            <a:ext cx="228600" cy="228600"/>
          </a:xfrm>
          <a:prstGeom prst="ellipse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02093">
            <a:off x="5343526" y="3340093"/>
            <a:ext cx="3333750" cy="24384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4" name="Oval 13"/>
          <p:cNvSpPr/>
          <p:nvPr/>
        </p:nvSpPr>
        <p:spPr>
          <a:xfrm>
            <a:off x="5410200" y="3581400"/>
            <a:ext cx="228600" cy="228600"/>
          </a:xfrm>
          <a:prstGeom prst="ellipse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 descr="first-aid-heart-clipart-color-change-best-destination-wedding-pihkCb-clipart.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29082">
            <a:off x="6663751" y="914323"/>
            <a:ext cx="2217297" cy="2002220"/>
          </a:xfrm>
          <a:prstGeom prst="rect">
            <a:avLst/>
          </a:prstGeom>
        </p:spPr>
      </p:pic>
      <p:sp>
        <p:nvSpPr>
          <p:cNvPr id="11" name="Oval 10"/>
          <p:cNvSpPr/>
          <p:nvPr/>
        </p:nvSpPr>
        <p:spPr>
          <a:xfrm>
            <a:off x="8229600" y="3352231"/>
            <a:ext cx="228600" cy="228600"/>
          </a:xfrm>
          <a:prstGeom prst="ellipse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E6A7B417-AAAB-45B8-BCE5-4E52A06F0524}"/>
              </a:ext>
            </a:extLst>
          </p:cNvPr>
          <p:cNvSpPr/>
          <p:nvPr/>
        </p:nvSpPr>
        <p:spPr>
          <a:xfrm>
            <a:off x="609600" y="6211669"/>
            <a:ext cx="351686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Palm Harbor: </a:t>
            </a:r>
          </a:p>
          <a:p>
            <a:r>
              <a:rPr lang="en-US" dirty="0">
                <a:solidFill>
                  <a:srgbClr val="0000FF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https://www.pcsb.org/Page/34826</a:t>
            </a:r>
            <a:r>
              <a:rPr lang="en-US" dirty="0"/>
              <a:t> 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33EBD9A-6D2D-4D88-8656-B2FDE565D13C}"/>
              </a:ext>
            </a:extLst>
          </p:cNvPr>
          <p:cNvSpPr/>
          <p:nvPr/>
        </p:nvSpPr>
        <p:spPr>
          <a:xfrm>
            <a:off x="4851704" y="2277071"/>
            <a:ext cx="208249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02AF954-74B4-A7C3-CA83-73E739E9ADF8}"/>
              </a:ext>
            </a:extLst>
          </p:cNvPr>
          <p:cNvSpPr txBox="1"/>
          <p:nvPr/>
        </p:nvSpPr>
        <p:spPr>
          <a:xfrm>
            <a:off x="5029200" y="608253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 </a:t>
            </a:r>
            <a:r>
              <a:rPr lang="en-US" u="sng" dirty="0"/>
              <a:t>Boca </a:t>
            </a:r>
            <a:r>
              <a:rPr lang="en-US" u="sng" dirty="0" err="1"/>
              <a:t>Ciega</a:t>
            </a:r>
            <a:r>
              <a:rPr lang="en-US" u="sng" dirty="0"/>
              <a:t>: </a:t>
            </a:r>
            <a:r>
              <a:rPr lang="en-US" dirty="0">
                <a:hlinkClick r:id="rId5"/>
              </a:rPr>
              <a:t>https://www.pcsb.org/domain/1225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9910080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228600" y="152400"/>
            <a:ext cx="8763000" cy="1569660"/>
          </a:xfrm>
          <a:prstGeom prst="rect">
            <a:avLst/>
          </a:prstGeom>
          <a:solidFill>
            <a:srgbClr val="FFFF99"/>
          </a:solidFill>
          <a:ln>
            <a:solidFill>
              <a:schemeClr val="tx1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8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 Exploring Careers &amp; Education in Leadership (</a:t>
            </a:r>
            <a:r>
              <a:rPr lang="en-US" sz="4800" b="1" dirty="0" err="1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ExCEL</a:t>
            </a:r>
            <a:r>
              <a:rPr lang="en-US" sz="48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)</a:t>
            </a:r>
          </a:p>
        </p:txBody>
      </p:sp>
      <p:sp>
        <p:nvSpPr>
          <p:cNvPr id="5" name="Oval 4"/>
          <p:cNvSpPr/>
          <p:nvPr/>
        </p:nvSpPr>
        <p:spPr>
          <a:xfrm>
            <a:off x="304800" y="228600"/>
            <a:ext cx="228600" cy="228600"/>
          </a:xfrm>
          <a:prstGeom prst="ellipse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8686800" y="228600"/>
            <a:ext cx="228600" cy="228600"/>
          </a:xfrm>
          <a:prstGeom prst="ellipse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501482" y="1876654"/>
            <a:ext cx="3315554" cy="4678204"/>
          </a:xfrm>
          <a:prstGeom prst="rect">
            <a:avLst/>
          </a:prstGeom>
          <a:solidFill>
            <a:srgbClr val="FFFF99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500" b="1" u="sng">
                <a:latin typeface="+mj-lt"/>
              </a:rPr>
              <a:t>Where</a:t>
            </a:r>
            <a:r>
              <a:rPr lang="en-US" sz="3200" b="1">
                <a:latin typeface="+mj-lt"/>
              </a:rPr>
              <a:t>: </a:t>
            </a:r>
            <a:r>
              <a:rPr lang="en-US" sz="2500" b="1">
                <a:latin typeface="+mj-lt"/>
              </a:rPr>
              <a:t>Largo</a:t>
            </a:r>
            <a:r>
              <a:rPr lang="en-US" sz="3200" b="1">
                <a:latin typeface="+mj-lt"/>
              </a:rPr>
              <a:t> </a:t>
            </a:r>
            <a:r>
              <a:rPr lang="en-US" sz="2500" b="1">
                <a:latin typeface="+mj-lt"/>
              </a:rPr>
              <a:t>High</a:t>
            </a:r>
            <a:r>
              <a:rPr lang="en-US" sz="3200" b="1">
                <a:latin typeface="+mj-lt"/>
              </a:rPr>
              <a:t> </a:t>
            </a:r>
            <a:r>
              <a:rPr lang="en-US" sz="800" b="1">
                <a:latin typeface="+mj-lt"/>
              </a:rPr>
              <a:t>   </a:t>
            </a:r>
          </a:p>
          <a:p>
            <a:endParaRPr lang="en-US" sz="800" b="1">
              <a:latin typeface="+mj-lt"/>
            </a:endParaRPr>
          </a:p>
          <a:p>
            <a:r>
              <a:rPr lang="en-US" b="1" u="sng">
                <a:latin typeface="+mj-lt"/>
              </a:rPr>
              <a:t>What:             </a:t>
            </a:r>
            <a:endParaRPr lang="en-US" u="sng">
              <a:latin typeface="+mj-lt"/>
            </a:endParaRPr>
          </a:p>
          <a:p>
            <a:pPr marL="342900" indent="-342900">
              <a:buFont typeface="Arial"/>
              <a:buChar char="•"/>
            </a:pPr>
            <a:r>
              <a:rPr lang="en-US" sz="1500">
                <a:latin typeface="+mj-lt"/>
              </a:rPr>
              <a:t>Student-centered learning environment</a:t>
            </a:r>
          </a:p>
          <a:p>
            <a:endParaRPr lang="en-US" sz="1500">
              <a:latin typeface="+mj-lt"/>
            </a:endParaRPr>
          </a:p>
          <a:p>
            <a:pPr marL="342900" indent="-342900">
              <a:buFont typeface="Arial"/>
              <a:buChar char="•"/>
            </a:pPr>
            <a:r>
              <a:rPr lang="en-US" sz="1500">
                <a:latin typeface="+mj-lt"/>
              </a:rPr>
              <a:t>Prepares students for colleges and careers</a:t>
            </a:r>
          </a:p>
          <a:p>
            <a:endParaRPr lang="en-US" sz="1500">
              <a:latin typeface="+mj-lt"/>
            </a:endParaRPr>
          </a:p>
          <a:p>
            <a:pPr marL="342900" indent="-342900">
              <a:buFont typeface="Arial"/>
              <a:buChar char="•"/>
            </a:pPr>
            <a:r>
              <a:rPr lang="en-US" sz="1500">
                <a:latin typeface="+mj-lt"/>
              </a:rPr>
              <a:t>Hands-on learning and activities in additional to traditional teaching</a:t>
            </a:r>
          </a:p>
          <a:p>
            <a:endParaRPr lang="en-US" sz="1500">
              <a:latin typeface="+mj-lt"/>
            </a:endParaRPr>
          </a:p>
          <a:p>
            <a:pPr marL="342900" indent="-342900">
              <a:buFont typeface="Arial"/>
              <a:buChar char="•"/>
            </a:pPr>
            <a:r>
              <a:rPr lang="en-US" sz="1500">
                <a:latin typeface="+mj-lt"/>
              </a:rPr>
              <a:t>Focuses on career exploration through shadowing    </a:t>
            </a:r>
          </a:p>
          <a:p>
            <a:endParaRPr lang="en-US" sz="1500">
              <a:latin typeface="+mj-lt"/>
            </a:endParaRPr>
          </a:p>
          <a:p>
            <a:pPr marL="342900" indent="-342900">
              <a:buFont typeface="Arial"/>
              <a:buChar char="•"/>
            </a:pPr>
            <a:r>
              <a:rPr lang="en-US" sz="1500">
                <a:latin typeface="+mj-lt"/>
              </a:rPr>
              <a:t>Based on the AVID philosophy </a:t>
            </a:r>
          </a:p>
          <a:p>
            <a:endParaRPr lang="en-US" sz="1500">
              <a:latin typeface="+mj-lt"/>
            </a:endParaRPr>
          </a:p>
          <a:p>
            <a:pPr marL="342900" indent="-342900">
              <a:buFont typeface="Arial"/>
              <a:buChar char="•"/>
            </a:pPr>
            <a:r>
              <a:rPr lang="en-US" sz="1500">
                <a:latin typeface="+mj-lt"/>
              </a:rPr>
              <a:t>Focuses on building strong leaders through real world experiences </a:t>
            </a:r>
            <a:endParaRPr lang="en-US" sz="1500" dirty="0">
              <a:latin typeface="+mj-lt"/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4555190" y="2057400"/>
            <a:ext cx="3996017" cy="2438400"/>
            <a:chOff x="2133599" y="3455173"/>
            <a:chExt cx="4820879" cy="2514600"/>
          </a:xfrm>
        </p:grpSpPr>
        <p:sp>
          <p:nvSpPr>
            <p:cNvPr id="13" name="Rectangle 12"/>
            <p:cNvSpPr/>
            <p:nvPr/>
          </p:nvSpPr>
          <p:spPr>
            <a:xfrm>
              <a:off x="2133599" y="3455173"/>
              <a:ext cx="4800600" cy="2514600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solidFill>
                    <a:schemeClr val="tx1"/>
                  </a:solidFill>
                </a:rPr>
                <a:t>Areas of Study:</a:t>
              </a:r>
            </a:p>
            <a:p>
              <a:pPr marL="457200" indent="-457200">
                <a:buAutoNum type="arabicPeriod"/>
              </a:pPr>
              <a:r>
                <a:rPr lang="en-US" sz="1900" dirty="0">
                  <a:solidFill>
                    <a:schemeClr val="tx1"/>
                  </a:solidFill>
                </a:rPr>
                <a:t>Leadership</a:t>
              </a:r>
            </a:p>
            <a:p>
              <a:pPr marL="457200" indent="-457200">
                <a:buAutoNum type="arabicPeriod"/>
              </a:pPr>
              <a:r>
                <a:rPr lang="en-US" sz="1900" dirty="0">
                  <a:solidFill>
                    <a:schemeClr val="tx1"/>
                  </a:solidFill>
                </a:rPr>
                <a:t>Career Development</a:t>
              </a:r>
            </a:p>
            <a:p>
              <a:pPr marL="457200" indent="-457200">
                <a:buAutoNum type="arabicPeriod"/>
              </a:pPr>
              <a:r>
                <a:rPr lang="en-US" sz="1900" dirty="0">
                  <a:solidFill>
                    <a:schemeClr val="tx1"/>
                  </a:solidFill>
                </a:rPr>
                <a:t>Internships</a:t>
              </a:r>
            </a:p>
            <a:p>
              <a:pPr marL="457200" indent="-457200">
                <a:buAutoNum type="arabicPeriod"/>
              </a:pPr>
              <a:r>
                <a:rPr lang="en-US" sz="1900" dirty="0">
                  <a:solidFill>
                    <a:schemeClr val="tx1"/>
                  </a:solidFill>
                </a:rPr>
                <a:t>Interdisciplinary Class Project</a:t>
              </a:r>
            </a:p>
            <a:p>
              <a:pPr algn="ctr"/>
              <a:endParaRPr lang="en-US" sz="1900" dirty="0">
                <a:solidFill>
                  <a:schemeClr val="tx1"/>
                </a:solidFill>
              </a:endParaRPr>
            </a:p>
            <a:p>
              <a:pPr algn="ctr"/>
              <a:r>
                <a:rPr lang="en-US" sz="1900" dirty="0">
                  <a:solidFill>
                    <a:schemeClr val="tx1"/>
                  </a:solidFill>
                </a:rPr>
                <a:t> </a:t>
              </a:r>
            </a:p>
          </p:txBody>
        </p:sp>
        <p:cxnSp>
          <p:nvCxnSpPr>
            <p:cNvPr id="15" name="Straight Connector 14"/>
            <p:cNvCxnSpPr/>
            <p:nvPr/>
          </p:nvCxnSpPr>
          <p:spPr>
            <a:xfrm>
              <a:off x="2133600" y="4003654"/>
              <a:ext cx="4800600" cy="1588"/>
            </a:xfrm>
            <a:prstGeom prst="line">
              <a:avLst/>
            </a:prstGeom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>
              <a:off x="2133600" y="4343400"/>
              <a:ext cx="4800600" cy="158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>
              <a:off x="2133600" y="4632304"/>
              <a:ext cx="4800600" cy="158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2153878" y="5732441"/>
              <a:ext cx="4800600" cy="158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2133600" y="4946629"/>
              <a:ext cx="4800600" cy="158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>
              <a:off x="2133601" y="5262542"/>
              <a:ext cx="4800600" cy="158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>
              <a:off x="2133600" y="5486400"/>
              <a:ext cx="4800600" cy="158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>
              <a:off x="2133600" y="5943600"/>
              <a:ext cx="4800600" cy="158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3" name="Oval 22"/>
          <p:cNvSpPr/>
          <p:nvPr/>
        </p:nvSpPr>
        <p:spPr>
          <a:xfrm>
            <a:off x="8077200" y="2209800"/>
            <a:ext cx="228600" cy="228600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/>
          <p:cNvSpPr/>
          <p:nvPr/>
        </p:nvSpPr>
        <p:spPr>
          <a:xfrm>
            <a:off x="4724400" y="2133600"/>
            <a:ext cx="228600" cy="228600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connecting-the-dots-nicole-s-notes-volume-8-raSWJq-clipart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8552" y="4724400"/>
            <a:ext cx="3537248" cy="197643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9DB7A17-9FA1-BFD9-04BE-1DD4E19D6A9A}"/>
              </a:ext>
            </a:extLst>
          </p:cNvPr>
          <p:cNvSpPr txBox="1"/>
          <p:nvPr/>
        </p:nvSpPr>
        <p:spPr>
          <a:xfrm>
            <a:off x="4724400" y="3986788"/>
            <a:ext cx="4572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hlinkClick r:id="rId3"/>
              </a:rPr>
              <a:t>https://www.pcsb.org/domain/3314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6573980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914400" y="152400"/>
            <a:ext cx="7505700" cy="1569660"/>
          </a:xfrm>
          <a:prstGeom prst="rect">
            <a:avLst/>
          </a:prstGeom>
          <a:solidFill>
            <a:srgbClr val="FFFF99"/>
          </a:solidFill>
          <a:ln>
            <a:solidFill>
              <a:schemeClr val="tx1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8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Business Economics Technology Academy (BETA)</a:t>
            </a:r>
          </a:p>
        </p:txBody>
      </p:sp>
      <p:sp>
        <p:nvSpPr>
          <p:cNvPr id="5" name="Oval 4"/>
          <p:cNvSpPr/>
          <p:nvPr/>
        </p:nvSpPr>
        <p:spPr>
          <a:xfrm>
            <a:off x="1066800" y="228600"/>
            <a:ext cx="228600" cy="228600"/>
          </a:xfrm>
          <a:prstGeom prst="ellipse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8077200" y="228600"/>
            <a:ext cx="228600" cy="228600"/>
          </a:xfrm>
          <a:prstGeom prst="ellipse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173421" y="2003235"/>
            <a:ext cx="3886200" cy="4555093"/>
          </a:xfrm>
          <a:prstGeom prst="rect">
            <a:avLst/>
          </a:prstGeom>
          <a:solidFill>
            <a:srgbClr val="FFFF99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3000" b="1" u="sng" dirty="0">
                <a:latin typeface="+mj-lt"/>
              </a:rPr>
              <a:t>Where</a:t>
            </a:r>
            <a:r>
              <a:rPr lang="en-US" sz="3000" b="1" dirty="0">
                <a:latin typeface="+mj-lt"/>
              </a:rPr>
              <a:t>: Gibbs HS</a:t>
            </a:r>
          </a:p>
          <a:p>
            <a:r>
              <a:rPr lang="en-US" b="1" dirty="0">
                <a:latin typeface="Bell MT" panose="02020503060305020303" pitchFamily="18" charset="0"/>
                <a:hlinkClick r:id="rId2"/>
              </a:rPr>
              <a:t>https://www.pcsb.org/domain/2548</a:t>
            </a:r>
            <a:r>
              <a:rPr lang="en-US" b="1" dirty="0">
                <a:latin typeface="Bell MT" panose="02020503060305020303" pitchFamily="18" charset="0"/>
              </a:rPr>
              <a:t> </a:t>
            </a:r>
          </a:p>
          <a:p>
            <a:endParaRPr lang="en-US" sz="2200" b="1" u="sng" dirty="0">
              <a:latin typeface="+mj-lt"/>
            </a:endParaRPr>
          </a:p>
          <a:p>
            <a:r>
              <a:rPr lang="en-US" sz="2200" b="1" u="sng" dirty="0">
                <a:latin typeface="+mj-lt"/>
              </a:rPr>
              <a:t>What</a:t>
            </a:r>
            <a:r>
              <a:rPr lang="en-US" sz="2200" b="1" dirty="0">
                <a:latin typeface="Bradley Hand ITC" panose="03070402050302030203" pitchFamily="66" charset="0"/>
              </a:rPr>
              <a:t>: </a:t>
            </a:r>
          </a:p>
          <a:p>
            <a:pPr marL="342900" indent="-342900">
              <a:buFont typeface="Arial"/>
              <a:buChar char="•"/>
            </a:pPr>
            <a:r>
              <a:rPr lang="en-US" sz="2000" dirty="0">
                <a:latin typeface="+mj-lt"/>
              </a:rPr>
              <a:t>Curriculum focused around business and technology systems</a:t>
            </a:r>
            <a:endParaRPr lang="en-US" sz="2000" b="1" dirty="0">
              <a:latin typeface="Bradley Hand ITC" panose="03070402050302030203" pitchFamily="66" charset="0"/>
            </a:endParaRPr>
          </a:p>
          <a:p>
            <a:pPr marL="342900" indent="-342900">
              <a:buFont typeface="Arial"/>
              <a:buChar char="•"/>
            </a:pPr>
            <a:r>
              <a:rPr lang="en-US" sz="2000" dirty="0">
                <a:latin typeface="+mj-lt"/>
              </a:rPr>
              <a:t>Prepares students for immediate job placement or college entrance after graduation</a:t>
            </a:r>
            <a:endParaRPr lang="en-US" sz="2000" b="1" dirty="0">
              <a:latin typeface="Bradley Hand ITC" panose="03070402050302030203" pitchFamily="66" charset="0"/>
            </a:endParaRPr>
          </a:p>
          <a:p>
            <a:pPr marL="342900" indent="-342900">
              <a:buFont typeface="Arial"/>
              <a:buChar char="•"/>
            </a:pPr>
            <a:r>
              <a:rPr lang="en-US" sz="2000" dirty="0">
                <a:latin typeface="+mj-lt"/>
              </a:rPr>
              <a:t>Provides job shadowing and internship opportunities </a:t>
            </a:r>
          </a:p>
          <a:p>
            <a:endParaRPr lang="en-US" dirty="0"/>
          </a:p>
        </p:txBody>
      </p:sp>
      <p:pic>
        <p:nvPicPr>
          <p:cNvPr id="2" name="Picture 1" descr="computer-clip-art-freeimageshub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5800" y="3050500"/>
            <a:ext cx="4648200" cy="381152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876800" y="3200400"/>
            <a:ext cx="3352800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u="sng" dirty="0"/>
              <a:t>Pathways</a:t>
            </a:r>
            <a:r>
              <a:rPr lang="en-US" sz="1400" dirty="0"/>
              <a:t>:</a:t>
            </a:r>
          </a:p>
          <a:p>
            <a:pPr marL="285750" indent="-285750">
              <a:buFont typeface="Arial"/>
              <a:buChar char="•"/>
            </a:pPr>
            <a:r>
              <a:rPr lang="en-US" dirty="0"/>
              <a:t>Digital Video Technology</a:t>
            </a:r>
          </a:p>
          <a:p>
            <a:pPr marL="285750" indent="-285750">
              <a:buFont typeface="Arial"/>
              <a:buChar char="•"/>
            </a:pPr>
            <a:r>
              <a:rPr lang="en-US" dirty="0"/>
              <a:t>Business and Entrepreneurial Pathway</a:t>
            </a:r>
          </a:p>
          <a:p>
            <a:pPr marL="285750" indent="-285750">
              <a:buFont typeface="Arial"/>
              <a:buChar char="•"/>
            </a:pPr>
            <a:r>
              <a:rPr lang="en-US" dirty="0"/>
              <a:t>Computer Science Pathway</a:t>
            </a:r>
          </a:p>
          <a:p>
            <a:pPr marL="285750" indent="-285750">
              <a:buFont typeface="Arial"/>
              <a:buChar char="•"/>
            </a:pPr>
            <a:r>
              <a:rPr lang="en-US" dirty="0"/>
              <a:t>Game and Simulation Pathway 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191000" y="1847671"/>
            <a:ext cx="4800600" cy="1077218"/>
          </a:xfrm>
          <a:prstGeom prst="rect">
            <a:avLst/>
          </a:prstGeom>
          <a:solidFill>
            <a:srgbClr val="FFFF99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b="1" dirty="0"/>
              <a:t>Curriculum highlights: </a:t>
            </a:r>
            <a:r>
              <a:rPr lang="en-US" sz="1600" dirty="0"/>
              <a:t>business, technology, and economic concepts, industry competencies and certifications, and marketplace trends with traditional core classes. 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434974E5-9945-4EC9-8EA7-79A443B8D97F}"/>
              </a:ext>
            </a:extLst>
          </p:cNvPr>
          <p:cNvSpPr/>
          <p:nvPr/>
        </p:nvSpPr>
        <p:spPr>
          <a:xfrm>
            <a:off x="-1905000" y="2559568"/>
            <a:ext cx="64915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BETA</a:t>
            </a:r>
          </a:p>
        </p:txBody>
      </p:sp>
    </p:spTree>
    <p:extLst>
      <p:ext uri="{BB962C8B-B14F-4D97-AF65-F5344CB8AC3E}">
        <p14:creationId xmlns:p14="http://schemas.microsoft.com/office/powerpoint/2010/main" val="17629503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914400" y="152400"/>
            <a:ext cx="7505700" cy="1938992"/>
          </a:xfrm>
          <a:prstGeom prst="rect">
            <a:avLst/>
          </a:prstGeom>
          <a:solidFill>
            <a:srgbClr val="FFFF99"/>
          </a:solidFill>
          <a:ln>
            <a:solidFill>
              <a:schemeClr val="tx1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First Responders: National Guard Center for Emergency Management</a:t>
            </a:r>
          </a:p>
        </p:txBody>
      </p:sp>
      <p:sp>
        <p:nvSpPr>
          <p:cNvPr id="5" name="Oval 4"/>
          <p:cNvSpPr/>
          <p:nvPr/>
        </p:nvSpPr>
        <p:spPr>
          <a:xfrm>
            <a:off x="990600" y="152400"/>
            <a:ext cx="228600" cy="228600"/>
          </a:xfrm>
          <a:prstGeom prst="ellipse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8153400" y="152400"/>
            <a:ext cx="228600" cy="228600"/>
          </a:xfrm>
          <a:prstGeom prst="ellipse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3800" y="1066800"/>
            <a:ext cx="1371600" cy="1371600"/>
          </a:xfrm>
          <a:prstGeom prst="rect">
            <a:avLst/>
          </a:prstGeom>
        </p:spPr>
      </p:pic>
      <p:sp>
        <p:nvSpPr>
          <p:cNvPr id="12" name="Folded Corner 11"/>
          <p:cNvSpPr/>
          <p:nvPr/>
        </p:nvSpPr>
        <p:spPr>
          <a:xfrm>
            <a:off x="152400" y="2971801"/>
            <a:ext cx="4572000" cy="3809999"/>
          </a:xfrm>
          <a:prstGeom prst="foldedCorner">
            <a:avLst/>
          </a:prstGeom>
          <a:solidFill>
            <a:srgbClr val="FFFF99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1600" b="1" dirty="0">
              <a:solidFill>
                <a:srgbClr val="000000"/>
              </a:solidFill>
              <a:latin typeface="Arial Rounded MT Bold"/>
              <a:cs typeface="Arial Rounded MT Bold"/>
            </a:endParaRPr>
          </a:p>
          <a:p>
            <a:endParaRPr lang="en-US" sz="1600" b="1" dirty="0">
              <a:solidFill>
                <a:srgbClr val="000000"/>
              </a:solidFill>
              <a:latin typeface="Arial Rounded MT Bold"/>
              <a:cs typeface="Arial Rounded MT Bold"/>
            </a:endParaRPr>
          </a:p>
          <a:p>
            <a:r>
              <a:rPr lang="en-US" sz="2000" b="1" u="sng" dirty="0">
                <a:solidFill>
                  <a:srgbClr val="000000"/>
                </a:solidFill>
                <a:latin typeface="+mj-lt"/>
                <a:cs typeface="Arial Rounded MT Bold"/>
              </a:rPr>
              <a:t>Where</a:t>
            </a:r>
            <a:r>
              <a:rPr lang="en-US" sz="2000" b="1" dirty="0">
                <a:solidFill>
                  <a:srgbClr val="000000"/>
                </a:solidFill>
                <a:latin typeface="+mj-lt"/>
                <a:cs typeface="Arial Rounded MT Bold"/>
              </a:rPr>
              <a:t>: Pinellas Park HS </a:t>
            </a:r>
          </a:p>
          <a:p>
            <a:endParaRPr lang="en-US" sz="1600" b="1" dirty="0">
              <a:solidFill>
                <a:srgbClr val="000000"/>
              </a:solidFill>
              <a:latin typeface="+mj-lt"/>
              <a:cs typeface="Arial Rounded MT Bold"/>
            </a:endParaRPr>
          </a:p>
          <a:p>
            <a:r>
              <a:rPr lang="en-US" b="1" u="sng" dirty="0">
                <a:solidFill>
                  <a:srgbClr val="000000"/>
                </a:solidFill>
                <a:latin typeface="+mj-lt"/>
                <a:cs typeface="Arial Rounded MT Bold"/>
              </a:rPr>
              <a:t>What</a:t>
            </a:r>
            <a:r>
              <a:rPr lang="en-US" b="1" dirty="0">
                <a:solidFill>
                  <a:srgbClr val="000000"/>
                </a:solidFill>
                <a:latin typeface="+mj-lt"/>
                <a:cs typeface="Arial Rounded MT Bold"/>
              </a:rPr>
              <a:t>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00000"/>
                </a:solidFill>
                <a:latin typeface="+mj-lt"/>
                <a:cs typeface="Arial Rounded MT Bold"/>
              </a:rPr>
              <a:t>Focus on service to community through a variety of careers in emergency management, planning and response.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00000"/>
                </a:solidFill>
                <a:latin typeface="+mj-lt"/>
                <a:cs typeface="Arial Rounded MT Bold"/>
              </a:rPr>
              <a:t>Students will acquire leadership and team-building skills through project-based learning, mock disaster drills, disaster preparedness training and other hands-on experiences with state-of-the-art equipment.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00000"/>
                </a:solidFill>
                <a:latin typeface="+mj-lt"/>
                <a:cs typeface="Arial Rounded MT Bold"/>
              </a:rPr>
              <a:t>Students can earn an industry certification in Firefighting and Emergency Medical Responder</a:t>
            </a:r>
            <a:br>
              <a:rPr lang="en-US" sz="1600" dirty="0">
                <a:solidFill>
                  <a:srgbClr val="000000"/>
                </a:solidFill>
                <a:latin typeface="Arial Rounded MT Bold"/>
                <a:cs typeface="Arial Rounded MT Bold"/>
              </a:rPr>
            </a:br>
            <a:endParaRPr lang="en-US" sz="1600" dirty="0">
              <a:solidFill>
                <a:srgbClr val="000000"/>
              </a:solidFill>
              <a:latin typeface="Arial Rounded MT Bold"/>
              <a:cs typeface="Arial Rounded MT Bold"/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5029200" y="2514600"/>
            <a:ext cx="3996017" cy="2438400"/>
            <a:chOff x="2133599" y="3455172"/>
            <a:chExt cx="4820879" cy="2514600"/>
          </a:xfrm>
        </p:grpSpPr>
        <p:sp>
          <p:nvSpPr>
            <p:cNvPr id="14" name="Rectangle 13"/>
            <p:cNvSpPr/>
            <p:nvPr/>
          </p:nvSpPr>
          <p:spPr>
            <a:xfrm>
              <a:off x="2133599" y="3455172"/>
              <a:ext cx="4800601" cy="2514600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  <a:p>
              <a:pPr algn="ctr"/>
              <a:endParaRPr lang="en-US" dirty="0">
                <a:solidFill>
                  <a:schemeClr val="tx1"/>
                </a:solidFill>
              </a:endParaRPr>
            </a:p>
            <a:p>
              <a:pPr algn="ctr"/>
              <a:endParaRPr lang="en-US" dirty="0">
                <a:solidFill>
                  <a:schemeClr val="tx1"/>
                </a:solidFill>
              </a:endParaRPr>
            </a:p>
            <a:p>
              <a:pPr algn="ctr"/>
              <a:r>
                <a:rPr lang="en-US" b="1" u="sng" dirty="0">
                  <a:solidFill>
                    <a:schemeClr val="tx1"/>
                  </a:solidFill>
                </a:rPr>
                <a:t>Potential Courses:</a:t>
              </a:r>
            </a:p>
            <a:p>
              <a:pPr marL="457200" indent="-457200">
                <a:buAutoNum type="arabicPeriod"/>
              </a:pPr>
              <a:r>
                <a:rPr lang="en-US" dirty="0">
                  <a:solidFill>
                    <a:schemeClr val="tx1"/>
                  </a:solidFill>
                </a:rPr>
                <a:t>Emergency Planning</a:t>
              </a:r>
            </a:p>
            <a:p>
              <a:pPr marL="457200" indent="-457200">
                <a:buAutoNum type="arabicPeriod"/>
              </a:pPr>
              <a:r>
                <a:rPr lang="en-US" dirty="0">
                  <a:solidFill>
                    <a:schemeClr val="tx1"/>
                  </a:solidFill>
                </a:rPr>
                <a:t>Safety, First Aid, &amp; CPR</a:t>
              </a:r>
            </a:p>
            <a:p>
              <a:pPr marL="457200" indent="-457200">
                <a:buAutoNum type="arabicPeriod"/>
              </a:pPr>
              <a:r>
                <a:rPr lang="en-US" dirty="0">
                  <a:solidFill>
                    <a:schemeClr val="tx1"/>
                  </a:solidFill>
                </a:rPr>
                <a:t>Basic Fire Fighting Concepts</a:t>
              </a:r>
            </a:p>
            <a:p>
              <a:pPr marL="457200" indent="-457200">
                <a:buAutoNum type="arabicPeriod"/>
              </a:pPr>
              <a:r>
                <a:rPr lang="en-US" dirty="0">
                  <a:solidFill>
                    <a:schemeClr val="tx1"/>
                  </a:solidFill>
                </a:rPr>
                <a:t>Community Based Organizations</a:t>
              </a:r>
            </a:p>
            <a:p>
              <a:pPr marL="457200" indent="-457200">
                <a:buAutoNum type="arabicPeriod"/>
              </a:pPr>
              <a:r>
                <a:rPr lang="en-US" dirty="0">
                  <a:solidFill>
                    <a:schemeClr val="tx1"/>
                  </a:solidFill>
                </a:rPr>
                <a:t>National Response Plan &amp; National Incident Management System for Homeland Security </a:t>
              </a:r>
            </a:p>
            <a:p>
              <a:pPr algn="ctr"/>
              <a:endParaRPr lang="en-US" sz="1900" dirty="0">
                <a:solidFill>
                  <a:schemeClr val="tx1"/>
                </a:solidFill>
              </a:endParaRPr>
            </a:p>
            <a:p>
              <a:pPr algn="ctr"/>
              <a:r>
                <a:rPr lang="en-US" sz="1900" dirty="0">
                  <a:solidFill>
                    <a:schemeClr val="tx1"/>
                  </a:solidFill>
                </a:rPr>
                <a:t> </a:t>
              </a:r>
            </a:p>
          </p:txBody>
        </p:sp>
        <p:cxnSp>
          <p:nvCxnSpPr>
            <p:cNvPr id="15" name="Straight Connector 14"/>
            <p:cNvCxnSpPr/>
            <p:nvPr/>
          </p:nvCxnSpPr>
          <p:spPr>
            <a:xfrm>
              <a:off x="2133600" y="4003654"/>
              <a:ext cx="4800600" cy="1588"/>
            </a:xfrm>
            <a:prstGeom prst="line">
              <a:avLst/>
            </a:prstGeom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>
              <a:off x="2133600" y="4240985"/>
              <a:ext cx="4800600" cy="158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>
              <a:off x="2133600" y="4553721"/>
              <a:ext cx="4800600" cy="158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2153878" y="5732441"/>
              <a:ext cx="4800600" cy="158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2133600" y="4869635"/>
              <a:ext cx="4800600" cy="158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>
              <a:off x="2133599" y="5183960"/>
              <a:ext cx="4800600" cy="158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>
              <a:off x="2133600" y="5419703"/>
              <a:ext cx="4800600" cy="158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>
              <a:off x="2133600" y="5943600"/>
              <a:ext cx="4800600" cy="158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0246" name="Picture 6" descr="fairpair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160364">
            <a:off x="123821" y="1169975"/>
            <a:ext cx="2091458" cy="15708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3" name="Oval 22"/>
          <p:cNvSpPr/>
          <p:nvPr/>
        </p:nvSpPr>
        <p:spPr>
          <a:xfrm>
            <a:off x="6934200" y="2514600"/>
            <a:ext cx="228600" cy="228600"/>
          </a:xfrm>
          <a:prstGeom prst="ellipse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029200" y="5181600"/>
            <a:ext cx="4038600" cy="1323439"/>
          </a:xfrm>
          <a:prstGeom prst="rect">
            <a:avLst/>
          </a:prstGeom>
          <a:solidFill>
            <a:srgbClr val="FFFF99"/>
          </a:solidFill>
          <a:ln>
            <a:solidFill>
              <a:schemeClr val="tx1"/>
            </a:solidFill>
          </a:ln>
        </p:spPr>
        <p:txBody>
          <a:bodyPr wrap="square" numCol="2" rtlCol="0">
            <a:spAutoFit/>
          </a:bodyPr>
          <a:lstStyle/>
          <a:p>
            <a:r>
              <a:rPr lang="en-US" sz="1600" b="1" u="sng" dirty="0"/>
              <a:t>Potential Careers:</a:t>
            </a:r>
          </a:p>
          <a:p>
            <a:r>
              <a:rPr lang="en-US" sz="1600" dirty="0"/>
              <a:t>Paramedic	</a:t>
            </a:r>
          </a:p>
          <a:p>
            <a:r>
              <a:rPr lang="en-US" sz="1600" dirty="0"/>
              <a:t>EMT</a:t>
            </a:r>
          </a:p>
          <a:p>
            <a:r>
              <a:rPr lang="en-US" sz="1600" dirty="0"/>
              <a:t>Social Worker</a:t>
            </a:r>
          </a:p>
          <a:p>
            <a:r>
              <a:rPr lang="en-US" sz="1600" dirty="0"/>
              <a:t>Dispatcher </a:t>
            </a:r>
          </a:p>
          <a:p>
            <a:endParaRPr lang="en-US" sz="1600" dirty="0"/>
          </a:p>
          <a:p>
            <a:r>
              <a:rPr lang="en-US" sz="1600" dirty="0"/>
              <a:t>Air Traffic Controller</a:t>
            </a:r>
          </a:p>
          <a:p>
            <a:r>
              <a:rPr lang="en-US" sz="1600" dirty="0"/>
              <a:t>Fire Fighter</a:t>
            </a:r>
          </a:p>
          <a:p>
            <a:r>
              <a:rPr lang="en-US" sz="1600" dirty="0"/>
              <a:t>Security Guard </a:t>
            </a:r>
          </a:p>
          <a:p>
            <a:r>
              <a:rPr lang="en-US" sz="1600" dirty="0"/>
              <a:t>Health Educator</a:t>
            </a:r>
          </a:p>
        </p:txBody>
      </p:sp>
      <p:sp>
        <p:nvSpPr>
          <p:cNvPr id="3" name="Rectangle 2"/>
          <p:cNvSpPr/>
          <p:nvPr/>
        </p:nvSpPr>
        <p:spPr>
          <a:xfrm>
            <a:off x="-2819400" y="5843319"/>
            <a:ext cx="206845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hlinkClick r:id="rId4"/>
              </a:rPr>
              <a:t>Disaster Day Video! </a:t>
            </a:r>
            <a:endParaRPr lang="en-US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4" name="Ink 3"/>
              <p14:cNvContentPartPr/>
              <p14:nvPr/>
            </p14:nvContentPartPr>
            <p14:xfrm>
              <a:off x="2053800" y="6599160"/>
              <a:ext cx="1054080" cy="62640"/>
            </p14:xfrm>
          </p:contentPart>
        </mc:Choice>
        <mc:Fallback xmlns="">
          <p:pic>
            <p:nvPicPr>
              <p:cNvPr id="4" name="Ink 3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2044440" y="6589800"/>
                <a:ext cx="1072800" cy="81360"/>
              </a:xfrm>
              <a:prstGeom prst="rect">
                <a:avLst/>
              </a:prstGeom>
            </p:spPr>
          </p:pic>
        </mc:Fallback>
      </mc:AlternateContent>
      <p:sp>
        <p:nvSpPr>
          <p:cNvPr id="10242" name="SMARTInkShape-12"/>
          <p:cNvSpPr/>
          <p:nvPr/>
        </p:nvSpPr>
        <p:spPr>
          <a:xfrm>
            <a:off x="2232422" y="6563320"/>
            <a:ext cx="26790" cy="8931"/>
          </a:xfrm>
          <a:custGeom>
            <a:avLst/>
            <a:gdLst/>
            <a:ahLst/>
            <a:cxnLst/>
            <a:rect l="0" t="0" r="0" b="0"/>
            <a:pathLst>
              <a:path w="26790" h="8931">
                <a:moveTo>
                  <a:pt x="0" y="0"/>
                </a:moveTo>
                <a:lnTo>
                  <a:pt x="4740" y="0"/>
                </a:lnTo>
                <a:lnTo>
                  <a:pt x="6137" y="993"/>
                </a:lnTo>
                <a:lnTo>
                  <a:pt x="7068" y="2645"/>
                </a:lnTo>
                <a:lnTo>
                  <a:pt x="7688" y="4741"/>
                </a:lnTo>
                <a:lnTo>
                  <a:pt x="9094" y="6137"/>
                </a:lnTo>
                <a:lnTo>
                  <a:pt x="17852" y="8928"/>
                </a:lnTo>
                <a:lnTo>
                  <a:pt x="26788" y="8930"/>
                </a:lnTo>
                <a:lnTo>
                  <a:pt x="26789" y="0"/>
                </a:lnTo>
              </a:path>
            </a:pathLst>
          </a:cu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248" name="SMARTInkShape-Group7"/>
          <p:cNvGrpSpPr/>
          <p:nvPr/>
        </p:nvGrpSpPr>
        <p:grpSpPr>
          <a:xfrm>
            <a:off x="1866414" y="6518672"/>
            <a:ext cx="446376" cy="62509"/>
            <a:chOff x="1866414" y="6518672"/>
            <a:chExt cx="446376" cy="62509"/>
          </a:xfrm>
        </p:grpSpPr>
        <p:sp>
          <p:nvSpPr>
            <p:cNvPr id="10243" name="SMARTInkShape-13"/>
            <p:cNvSpPr/>
            <p:nvPr/>
          </p:nvSpPr>
          <p:spPr>
            <a:xfrm>
              <a:off x="2286000" y="6518672"/>
              <a:ext cx="26790" cy="17860"/>
            </a:xfrm>
            <a:custGeom>
              <a:avLst/>
              <a:gdLst/>
              <a:ahLst/>
              <a:cxnLst/>
              <a:rect l="0" t="0" r="0" b="0"/>
              <a:pathLst>
                <a:path w="26790" h="17860">
                  <a:moveTo>
                    <a:pt x="26789" y="8930"/>
                  </a:moveTo>
                  <a:lnTo>
                    <a:pt x="18227" y="8930"/>
                  </a:lnTo>
                  <a:lnTo>
                    <a:pt x="26683" y="8930"/>
                  </a:lnTo>
                  <a:lnTo>
                    <a:pt x="26789" y="17858"/>
                  </a:lnTo>
                  <a:lnTo>
                    <a:pt x="1241" y="17859"/>
                  </a:lnTo>
                  <a:lnTo>
                    <a:pt x="827" y="16867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244" name="SMARTInkShape-14"/>
            <p:cNvSpPr/>
            <p:nvPr/>
          </p:nvSpPr>
          <p:spPr>
            <a:xfrm>
              <a:off x="1866414" y="6545461"/>
              <a:ext cx="17751" cy="17860"/>
            </a:xfrm>
            <a:custGeom>
              <a:avLst/>
              <a:gdLst/>
              <a:ahLst/>
              <a:cxnLst/>
              <a:rect l="0" t="0" r="0" b="0"/>
              <a:pathLst>
                <a:path w="17751" h="17860">
                  <a:moveTo>
                    <a:pt x="8821" y="0"/>
                  </a:moveTo>
                  <a:lnTo>
                    <a:pt x="1132" y="0"/>
                  </a:lnTo>
                  <a:lnTo>
                    <a:pt x="718" y="992"/>
                  </a:lnTo>
                  <a:lnTo>
                    <a:pt x="0" y="7689"/>
                  </a:lnTo>
                  <a:lnTo>
                    <a:pt x="956" y="8102"/>
                  </a:lnTo>
                  <a:lnTo>
                    <a:pt x="4663" y="8561"/>
                  </a:lnTo>
                  <a:lnTo>
                    <a:pt x="17750" y="17859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245" name="SMARTInkShape-15"/>
            <p:cNvSpPr/>
            <p:nvPr/>
          </p:nvSpPr>
          <p:spPr>
            <a:xfrm>
              <a:off x="1875235" y="6572250"/>
              <a:ext cx="8930" cy="8931"/>
            </a:xfrm>
            <a:custGeom>
              <a:avLst/>
              <a:gdLst/>
              <a:ahLst/>
              <a:cxnLst/>
              <a:rect l="0" t="0" r="0" b="0"/>
              <a:pathLst>
                <a:path w="8930" h="8931">
                  <a:moveTo>
                    <a:pt x="8929" y="8930"/>
                  </a:moveTo>
                  <a:lnTo>
                    <a:pt x="108" y="8930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247" name="SMARTInkShape-16"/>
            <p:cNvSpPr/>
            <p:nvPr/>
          </p:nvSpPr>
          <p:spPr>
            <a:xfrm>
              <a:off x="1964541" y="6545461"/>
              <a:ext cx="35710" cy="26790"/>
            </a:xfrm>
            <a:custGeom>
              <a:avLst/>
              <a:gdLst/>
              <a:ahLst/>
              <a:cxnLst/>
              <a:rect l="0" t="0" r="0" b="0"/>
              <a:pathLst>
                <a:path w="35710" h="26790">
                  <a:moveTo>
                    <a:pt x="35709" y="0"/>
                  </a:moveTo>
                  <a:lnTo>
                    <a:pt x="35709" y="4741"/>
                  </a:lnTo>
                  <a:lnTo>
                    <a:pt x="33063" y="9713"/>
                  </a:lnTo>
                  <a:lnTo>
                    <a:pt x="30969" y="12429"/>
                  </a:lnTo>
                  <a:lnTo>
                    <a:pt x="25995" y="15446"/>
                  </a:lnTo>
                  <a:lnTo>
                    <a:pt x="19459" y="17383"/>
                  </a:lnTo>
                  <a:lnTo>
                    <a:pt x="18922" y="18534"/>
                  </a:lnTo>
                  <a:lnTo>
                    <a:pt x="18327" y="22458"/>
                  </a:lnTo>
                  <a:lnTo>
                    <a:pt x="17175" y="23902"/>
                  </a:lnTo>
                  <a:lnTo>
                    <a:pt x="8927" y="26787"/>
                  </a:lnTo>
                  <a:lnTo>
                    <a:pt x="23" y="26789"/>
                  </a:lnTo>
                  <a:lnTo>
                    <a:pt x="0" y="22048"/>
                  </a:lnTo>
                  <a:lnTo>
                    <a:pt x="989" y="20652"/>
                  </a:lnTo>
                  <a:lnTo>
                    <a:pt x="2640" y="19721"/>
                  </a:lnTo>
                  <a:lnTo>
                    <a:pt x="9085" y="18104"/>
                  </a:lnTo>
                  <a:lnTo>
                    <a:pt x="17850" y="17859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Rectangle 1">
            <a:extLst>
              <a:ext uri="{FF2B5EF4-FFF2-40B4-BE49-F238E27FC236}">
                <a16:creationId xmlns:a16="http://schemas.microsoft.com/office/drawing/2014/main" id="{C3E79A81-4481-4530-8F6C-B4898F1AFC0D}"/>
              </a:ext>
            </a:extLst>
          </p:cNvPr>
          <p:cNvSpPr/>
          <p:nvPr/>
        </p:nvSpPr>
        <p:spPr>
          <a:xfrm>
            <a:off x="-2362200" y="4538195"/>
            <a:ext cx="186486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hlinkClick r:id="rId7" action="ppaction://hlinkfile"/>
              </a:rPr>
              <a:t>Disaster Day 2019</a:t>
            </a:r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E393991-CDDD-4C0D-AA69-90145D4B3229}"/>
              </a:ext>
            </a:extLst>
          </p:cNvPr>
          <p:cNvSpPr/>
          <p:nvPr/>
        </p:nvSpPr>
        <p:spPr>
          <a:xfrm>
            <a:off x="2606631" y="2133786"/>
            <a:ext cx="361349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hlinkClick r:id="rId8"/>
              </a:rPr>
              <a:t>https://www.pcsb.org/domain/2747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44535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theme/theme1.xml><?xml version="1.0" encoding="utf-8"?>
<a:theme xmlns:a="http://schemas.openxmlformats.org/drawingml/2006/main" name="TS030005555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TemplateFile" ma:contentTypeID="0x0101006EDDDB5EE6D98C44930B742096920B300400F5B6D36B3EF94B4E9A635CDF2A18F5B8" ma:contentTypeVersion="33" ma:contentTypeDescription="Create a new document." ma:contentTypeScope="" ma:versionID="37d3ec2b48d53e45b233ad8f52fe1b11"/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/>
</file>

<file path=customXml/item3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41140741-17E5-4650-A5D5-C89950886C51}">
  <ds:schemaRefs>
    <ds:schemaRef ds:uri="http://schemas.microsoft.com/office/2006/metadata/contentType"/>
    <ds:schemaRef ds:uri="http://schemas.microsoft.com/office/2006/metadata/properties/metaAttributes"/>
  </ds:schemaRefs>
</ds:datastoreItem>
</file>

<file path=customXml/itemProps2.xml><?xml version="1.0" encoding="utf-8"?>
<ds:datastoreItem xmlns:ds="http://schemas.openxmlformats.org/officeDocument/2006/customXml" ds:itemID="{E93102B2-3DE5-4630-8A44-1A0A1B30A9DC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4F180A2E-BA51-4A87-893A-B706D4303834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TS030005555</Template>
  <TotalTime>24081</TotalTime>
  <Words>1491</Words>
  <Application>Microsoft Office PowerPoint</Application>
  <PresentationFormat>On-screen Show (4:3)</PresentationFormat>
  <Paragraphs>413</Paragraphs>
  <Slides>22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14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37" baseType="lpstr">
      <vt:lpstr>a song for jennifer</vt:lpstr>
      <vt:lpstr>Arial</vt:lpstr>
      <vt:lpstr>Arial Hebrew</vt:lpstr>
      <vt:lpstr>Arial Rounded MT Bold</vt:lpstr>
      <vt:lpstr>Baskerville Old Face</vt:lpstr>
      <vt:lpstr>Bell MT</vt:lpstr>
      <vt:lpstr>Bradley Hand ITC</vt:lpstr>
      <vt:lpstr>Broadway</vt:lpstr>
      <vt:lpstr>Calibri</vt:lpstr>
      <vt:lpstr>Century Gothic</vt:lpstr>
      <vt:lpstr>Comic Sans MS</vt:lpstr>
      <vt:lpstr>Harlow Solid Italic</vt:lpstr>
      <vt:lpstr>Kristen ITC</vt:lpstr>
      <vt:lpstr>Open Sans</vt:lpstr>
      <vt:lpstr>TS030005555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https://www.pcsb.org/domain/2480 </vt:lpstr>
      <vt:lpstr>PowerPoint Presentation</vt:lpstr>
      <vt:lpstr>PowerPoint Presentation</vt:lpstr>
      <vt:lpstr>PowerPoint Presentation</vt:lpstr>
      <vt:lpstr>Shadowing/Tours/Discovery Nights etc.</vt:lpstr>
      <vt:lpstr>PowerPoint Presentation</vt:lpstr>
      <vt:lpstr>Any Questions?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Gainesville Job Corps</dc:title>
  <dc:creator>slincoln</dc:creator>
  <cp:lastModifiedBy>Bateman Sylvie</cp:lastModifiedBy>
  <cp:revision>170</cp:revision>
  <cp:lastPrinted>2017-10-16T16:34:18Z</cp:lastPrinted>
  <dcterms:created xsi:type="dcterms:W3CDTF">2012-07-24T19:30:01Z</dcterms:created>
  <dcterms:modified xsi:type="dcterms:W3CDTF">2023-10-05T16:50:13Z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TC300055559990</vt:lpwstr>
  </property>
</Properties>
</file>